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60" r:id="rId5"/>
    <p:sldId id="261" r:id="rId6"/>
    <p:sldId id="262" r:id="rId7"/>
    <p:sldId id="263" r:id="rId8"/>
    <p:sldId id="264" r:id="rId9"/>
    <p:sldId id="278" r:id="rId10"/>
    <p:sldId id="265" r:id="rId11"/>
    <p:sldId id="266" r:id="rId12"/>
    <p:sldId id="267" r:id="rId13"/>
    <p:sldId id="268" r:id="rId14"/>
    <p:sldId id="269" r:id="rId15"/>
    <p:sldId id="270" r:id="rId16"/>
    <p:sldId id="274" r:id="rId17"/>
    <p:sldId id="275" r:id="rId18"/>
    <p:sldId id="277"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427" autoAdjust="0"/>
  </p:normalViewPr>
  <p:slideViewPr>
    <p:cSldViewPr snapToGrid="0">
      <p:cViewPr varScale="1">
        <p:scale>
          <a:sx n="94" d="100"/>
          <a:sy n="94" d="100"/>
        </p:scale>
        <p:origin x="540" y="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55127-7B0C-4082-870E-678778557EB1}"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D3FB42E-28BD-4F41-AAC0-F5767A731BEA}">
      <dgm:prSet/>
      <dgm:spPr/>
      <dgm:t>
        <a:bodyPr/>
        <a:lstStyle/>
        <a:p>
          <a:r>
            <a:rPr lang="en-US" dirty="0"/>
            <a:t>Course Scope </a:t>
          </a:r>
        </a:p>
      </dgm:t>
    </dgm:pt>
    <dgm:pt modelId="{4A948109-1E00-4458-ADEA-A1CDBC7CD138}" type="parTrans" cxnId="{C503EFFD-C2E2-4D61-93CC-E964F6579115}">
      <dgm:prSet/>
      <dgm:spPr/>
      <dgm:t>
        <a:bodyPr/>
        <a:lstStyle/>
        <a:p>
          <a:endParaRPr lang="en-US"/>
        </a:p>
      </dgm:t>
    </dgm:pt>
    <dgm:pt modelId="{0720753A-8223-4FEF-8FEC-794C28376017}" type="sibTrans" cxnId="{C503EFFD-C2E2-4D61-93CC-E964F6579115}">
      <dgm:prSet/>
      <dgm:spPr/>
      <dgm:t>
        <a:bodyPr/>
        <a:lstStyle/>
        <a:p>
          <a:endParaRPr lang="en-US"/>
        </a:p>
      </dgm:t>
    </dgm:pt>
    <dgm:pt modelId="{CBEF0B8A-758E-4474-A08B-624673438E89}">
      <dgm:prSet/>
      <dgm:spPr/>
      <dgm:t>
        <a:bodyPr/>
        <a:lstStyle/>
        <a:p>
          <a:r>
            <a:rPr lang="en-US" dirty="0"/>
            <a:t>What are TCS Foods? </a:t>
          </a:r>
        </a:p>
      </dgm:t>
    </dgm:pt>
    <dgm:pt modelId="{45D4F91F-8A56-41A5-BB49-20BE1D905ED8}" type="parTrans" cxnId="{07AE6191-02F3-4CC6-AD8C-DD240B65C7AB}">
      <dgm:prSet/>
      <dgm:spPr/>
      <dgm:t>
        <a:bodyPr/>
        <a:lstStyle/>
        <a:p>
          <a:endParaRPr lang="en-US"/>
        </a:p>
      </dgm:t>
    </dgm:pt>
    <dgm:pt modelId="{9236712A-8F03-443A-8796-85356C6C520A}" type="sibTrans" cxnId="{07AE6191-02F3-4CC6-AD8C-DD240B65C7AB}">
      <dgm:prSet/>
      <dgm:spPr/>
      <dgm:t>
        <a:bodyPr/>
        <a:lstStyle/>
        <a:p>
          <a:endParaRPr lang="en-US"/>
        </a:p>
      </dgm:t>
    </dgm:pt>
    <dgm:pt modelId="{C4F917A3-8222-48EC-AA5A-6A4C78B416B6}">
      <dgm:prSet/>
      <dgm:spPr/>
      <dgm:t>
        <a:bodyPr/>
        <a:lstStyle/>
        <a:p>
          <a:r>
            <a:rPr lang="en-US"/>
            <a:t>Hot- &amp; Cold-Holding </a:t>
          </a:r>
        </a:p>
      </dgm:t>
    </dgm:pt>
    <dgm:pt modelId="{FFDA56AF-5487-4D7F-BCA8-3AC38A8F8911}" type="parTrans" cxnId="{4F959908-8EA4-4077-A561-7FA07E5C0E1F}">
      <dgm:prSet/>
      <dgm:spPr/>
      <dgm:t>
        <a:bodyPr/>
        <a:lstStyle/>
        <a:p>
          <a:endParaRPr lang="en-US"/>
        </a:p>
      </dgm:t>
    </dgm:pt>
    <dgm:pt modelId="{90E5545E-1293-4357-A0A0-0682CC2C60B4}" type="sibTrans" cxnId="{4F959908-8EA4-4077-A561-7FA07E5C0E1F}">
      <dgm:prSet/>
      <dgm:spPr/>
      <dgm:t>
        <a:bodyPr/>
        <a:lstStyle/>
        <a:p>
          <a:endParaRPr lang="en-US"/>
        </a:p>
      </dgm:t>
    </dgm:pt>
    <dgm:pt modelId="{09C90B86-E09F-47A7-A5C2-60B5084A9FE0}">
      <dgm:prSet/>
      <dgm:spPr/>
      <dgm:t>
        <a:bodyPr/>
        <a:lstStyle/>
        <a:p>
          <a:r>
            <a:rPr lang="en-US"/>
            <a:t>Cooking &amp; Reheating </a:t>
          </a:r>
        </a:p>
      </dgm:t>
    </dgm:pt>
    <dgm:pt modelId="{5AA3749B-D493-4ADA-9D1E-1A2DC743F3E0}" type="parTrans" cxnId="{7484723C-CA3F-4BD8-B7DF-E81BC0A9B516}">
      <dgm:prSet/>
      <dgm:spPr/>
      <dgm:t>
        <a:bodyPr/>
        <a:lstStyle/>
        <a:p>
          <a:endParaRPr lang="en-US"/>
        </a:p>
      </dgm:t>
    </dgm:pt>
    <dgm:pt modelId="{70B7C67D-2833-471D-ADDE-FBF291861FDA}" type="sibTrans" cxnId="{7484723C-CA3F-4BD8-B7DF-E81BC0A9B516}">
      <dgm:prSet/>
      <dgm:spPr/>
      <dgm:t>
        <a:bodyPr/>
        <a:lstStyle/>
        <a:p>
          <a:endParaRPr lang="en-US"/>
        </a:p>
      </dgm:t>
    </dgm:pt>
    <dgm:pt modelId="{AC5BE513-76C0-4C43-B1A1-B2F7BC827449}">
      <dgm:prSet/>
      <dgm:spPr/>
      <dgm:t>
        <a:bodyPr/>
        <a:lstStyle/>
        <a:p>
          <a:r>
            <a:rPr lang="en-US"/>
            <a:t>Cooling</a:t>
          </a:r>
        </a:p>
      </dgm:t>
    </dgm:pt>
    <dgm:pt modelId="{99AB865D-8A32-4A39-A8A1-0780DE4DA06C}" type="parTrans" cxnId="{5A9CE483-FEC5-413E-B5A1-F2E4CA59BCE1}">
      <dgm:prSet/>
      <dgm:spPr/>
      <dgm:t>
        <a:bodyPr/>
        <a:lstStyle/>
        <a:p>
          <a:endParaRPr lang="en-US"/>
        </a:p>
      </dgm:t>
    </dgm:pt>
    <dgm:pt modelId="{9A38E2DE-9DD6-44B2-A997-AB50924519A7}" type="sibTrans" cxnId="{5A9CE483-FEC5-413E-B5A1-F2E4CA59BCE1}">
      <dgm:prSet/>
      <dgm:spPr/>
      <dgm:t>
        <a:bodyPr/>
        <a:lstStyle/>
        <a:p>
          <a:endParaRPr lang="en-US"/>
        </a:p>
      </dgm:t>
    </dgm:pt>
    <dgm:pt modelId="{C4075626-8663-48BE-B467-147C4AA4A6BA}">
      <dgm:prSet/>
      <dgm:spPr/>
      <dgm:t>
        <a:bodyPr/>
        <a:lstStyle/>
        <a:p>
          <a:r>
            <a:rPr lang="en-US"/>
            <a:t>Datemarking </a:t>
          </a:r>
        </a:p>
      </dgm:t>
    </dgm:pt>
    <dgm:pt modelId="{ED92FBC7-D838-4480-9E2E-A8080EB99540}" type="parTrans" cxnId="{5E1FD4D0-EDB0-43E6-A532-7EF276374A80}">
      <dgm:prSet/>
      <dgm:spPr/>
      <dgm:t>
        <a:bodyPr/>
        <a:lstStyle/>
        <a:p>
          <a:endParaRPr lang="en-US"/>
        </a:p>
      </dgm:t>
    </dgm:pt>
    <dgm:pt modelId="{1BB68A8B-4839-45EB-8916-631CDD544A4F}" type="sibTrans" cxnId="{5E1FD4D0-EDB0-43E6-A532-7EF276374A80}">
      <dgm:prSet/>
      <dgm:spPr/>
      <dgm:t>
        <a:bodyPr/>
        <a:lstStyle/>
        <a:p>
          <a:endParaRPr lang="en-US"/>
        </a:p>
      </dgm:t>
    </dgm:pt>
    <dgm:pt modelId="{37C60BC4-EA28-49B4-B7F3-0CF8FD13B2F1}">
      <dgm:prSet/>
      <dgm:spPr/>
      <dgm:t>
        <a:bodyPr/>
        <a:lstStyle/>
        <a:p>
          <a:r>
            <a:rPr lang="en-US"/>
            <a:t>Handwashing &amp; No Bare-Hand Contact </a:t>
          </a:r>
        </a:p>
      </dgm:t>
    </dgm:pt>
    <dgm:pt modelId="{A03BC8F6-944E-41F1-9756-90085BC1290F}" type="parTrans" cxnId="{18068AD5-820F-45C0-AC7B-E49190761540}">
      <dgm:prSet/>
      <dgm:spPr/>
      <dgm:t>
        <a:bodyPr/>
        <a:lstStyle/>
        <a:p>
          <a:endParaRPr lang="en-US"/>
        </a:p>
      </dgm:t>
    </dgm:pt>
    <dgm:pt modelId="{63F5EDD6-7245-4536-B439-1A539861F535}" type="sibTrans" cxnId="{18068AD5-820F-45C0-AC7B-E49190761540}">
      <dgm:prSet/>
      <dgm:spPr/>
      <dgm:t>
        <a:bodyPr/>
        <a:lstStyle/>
        <a:p>
          <a:endParaRPr lang="en-US"/>
        </a:p>
      </dgm:t>
    </dgm:pt>
    <dgm:pt modelId="{AEBC8E88-87F4-41EA-A708-D5D2C47196F2}">
      <dgm:prSet/>
      <dgm:spPr/>
      <dgm:t>
        <a:bodyPr/>
        <a:lstStyle/>
        <a:p>
          <a:r>
            <a:rPr lang="en-US"/>
            <a:t>Questions</a:t>
          </a:r>
        </a:p>
      </dgm:t>
    </dgm:pt>
    <dgm:pt modelId="{2859CDE8-1668-43E7-959B-1A27D1EE1CD8}" type="parTrans" cxnId="{C8F9B1D8-3321-4BEB-BF20-952D73905045}">
      <dgm:prSet/>
      <dgm:spPr/>
      <dgm:t>
        <a:bodyPr/>
        <a:lstStyle/>
        <a:p>
          <a:endParaRPr lang="en-US"/>
        </a:p>
      </dgm:t>
    </dgm:pt>
    <dgm:pt modelId="{82936321-735A-4DC7-8213-594ED870AD2B}" type="sibTrans" cxnId="{C8F9B1D8-3321-4BEB-BF20-952D73905045}">
      <dgm:prSet/>
      <dgm:spPr/>
      <dgm:t>
        <a:bodyPr/>
        <a:lstStyle/>
        <a:p>
          <a:endParaRPr lang="en-US"/>
        </a:p>
      </dgm:t>
    </dgm:pt>
    <dgm:pt modelId="{C4ABD465-3B4F-4DBB-9F0E-1CED4D97AE0B}">
      <dgm:prSet/>
      <dgm:spPr/>
      <dgm:t>
        <a:bodyPr/>
        <a:lstStyle/>
        <a:p>
          <a:r>
            <a:rPr lang="en-US" dirty="0"/>
            <a:t>Common Critical Violations</a:t>
          </a:r>
        </a:p>
      </dgm:t>
    </dgm:pt>
    <dgm:pt modelId="{9407782B-5AEA-4992-8A65-622D241969F7}" type="parTrans" cxnId="{466F5E27-D019-4598-858F-B914D112DC89}">
      <dgm:prSet/>
      <dgm:spPr/>
      <dgm:t>
        <a:bodyPr/>
        <a:lstStyle/>
        <a:p>
          <a:endParaRPr lang="en-US"/>
        </a:p>
      </dgm:t>
    </dgm:pt>
    <dgm:pt modelId="{B5E48859-258F-4E62-AD18-56EA9D6F9E0B}" type="sibTrans" cxnId="{466F5E27-D019-4598-858F-B914D112DC89}">
      <dgm:prSet/>
      <dgm:spPr/>
      <dgm:t>
        <a:bodyPr/>
        <a:lstStyle/>
        <a:p>
          <a:endParaRPr lang="en-US"/>
        </a:p>
      </dgm:t>
    </dgm:pt>
    <dgm:pt modelId="{4EF33990-3194-4592-B8EB-FEF2E1E1D0C4}">
      <dgm:prSet/>
      <dgm:spPr/>
      <dgm:t>
        <a:bodyPr/>
        <a:lstStyle/>
        <a:p>
          <a:r>
            <a:rPr lang="en-US" dirty="0"/>
            <a:t>Cleaning Food Contact Surfaces </a:t>
          </a:r>
        </a:p>
      </dgm:t>
    </dgm:pt>
    <dgm:pt modelId="{98C6FE46-78EE-4B4B-821E-79196C973BDB}" type="parTrans" cxnId="{7DC3D71C-26E2-4C0B-BEF1-79C690DF9379}">
      <dgm:prSet/>
      <dgm:spPr/>
      <dgm:t>
        <a:bodyPr/>
        <a:lstStyle/>
        <a:p>
          <a:endParaRPr lang="en-US"/>
        </a:p>
      </dgm:t>
    </dgm:pt>
    <dgm:pt modelId="{16B5715F-8341-4730-A7FB-082D77C377F2}" type="sibTrans" cxnId="{7DC3D71C-26E2-4C0B-BEF1-79C690DF9379}">
      <dgm:prSet/>
      <dgm:spPr/>
      <dgm:t>
        <a:bodyPr/>
        <a:lstStyle/>
        <a:p>
          <a:endParaRPr lang="en-US"/>
        </a:p>
      </dgm:t>
    </dgm:pt>
    <dgm:pt modelId="{820E145D-D070-4775-A990-B6648EC0AC8C}" type="pres">
      <dgm:prSet presAssocID="{73E55127-7B0C-4082-870E-678778557EB1}" presName="vert0" presStyleCnt="0">
        <dgm:presLayoutVars>
          <dgm:dir/>
          <dgm:animOne val="branch"/>
          <dgm:animLvl val="lvl"/>
        </dgm:presLayoutVars>
      </dgm:prSet>
      <dgm:spPr/>
    </dgm:pt>
    <dgm:pt modelId="{D2AE6D5F-E6F4-422B-96AC-14F72FA90983}" type="pres">
      <dgm:prSet presAssocID="{BD3FB42E-28BD-4F41-AAC0-F5767A731BEA}" presName="thickLine" presStyleLbl="alignNode1" presStyleIdx="0" presStyleCnt="10"/>
      <dgm:spPr/>
    </dgm:pt>
    <dgm:pt modelId="{52C52EE2-F196-47FF-895C-E1B4C28F1976}" type="pres">
      <dgm:prSet presAssocID="{BD3FB42E-28BD-4F41-AAC0-F5767A731BEA}" presName="horz1" presStyleCnt="0"/>
      <dgm:spPr/>
    </dgm:pt>
    <dgm:pt modelId="{2303E7EF-A4CE-4C80-9B07-E358493FE0B2}" type="pres">
      <dgm:prSet presAssocID="{BD3FB42E-28BD-4F41-AAC0-F5767A731BEA}" presName="tx1" presStyleLbl="revTx" presStyleIdx="0" presStyleCnt="10"/>
      <dgm:spPr/>
    </dgm:pt>
    <dgm:pt modelId="{26314E95-2B26-48DC-82CB-CDBF0D99FE92}" type="pres">
      <dgm:prSet presAssocID="{BD3FB42E-28BD-4F41-AAC0-F5767A731BEA}" presName="vert1" presStyleCnt="0"/>
      <dgm:spPr/>
    </dgm:pt>
    <dgm:pt modelId="{F48F9905-0AA6-4C21-9714-0A07F11EC7E1}" type="pres">
      <dgm:prSet presAssocID="{CBEF0B8A-758E-4474-A08B-624673438E89}" presName="thickLine" presStyleLbl="alignNode1" presStyleIdx="1" presStyleCnt="10"/>
      <dgm:spPr/>
    </dgm:pt>
    <dgm:pt modelId="{DDD8DC4C-A185-470E-BE8F-42DACE9255E4}" type="pres">
      <dgm:prSet presAssocID="{CBEF0B8A-758E-4474-A08B-624673438E89}" presName="horz1" presStyleCnt="0"/>
      <dgm:spPr/>
    </dgm:pt>
    <dgm:pt modelId="{1A5B497D-45F0-4932-8671-1BE274C87B50}" type="pres">
      <dgm:prSet presAssocID="{CBEF0B8A-758E-4474-A08B-624673438E89}" presName="tx1" presStyleLbl="revTx" presStyleIdx="1" presStyleCnt="10"/>
      <dgm:spPr/>
    </dgm:pt>
    <dgm:pt modelId="{ABF0EA1C-2765-4874-B73C-2FE62AB13401}" type="pres">
      <dgm:prSet presAssocID="{CBEF0B8A-758E-4474-A08B-624673438E89}" presName="vert1" presStyleCnt="0"/>
      <dgm:spPr/>
    </dgm:pt>
    <dgm:pt modelId="{CC810B81-015C-4B11-BC03-14FF67577D66}" type="pres">
      <dgm:prSet presAssocID="{C4ABD465-3B4F-4DBB-9F0E-1CED4D97AE0B}" presName="thickLine" presStyleLbl="alignNode1" presStyleIdx="2" presStyleCnt="10"/>
      <dgm:spPr/>
    </dgm:pt>
    <dgm:pt modelId="{7023C53E-B37D-454B-9DCD-664D8B7DB48A}" type="pres">
      <dgm:prSet presAssocID="{C4ABD465-3B4F-4DBB-9F0E-1CED4D97AE0B}" presName="horz1" presStyleCnt="0"/>
      <dgm:spPr/>
    </dgm:pt>
    <dgm:pt modelId="{108F97B9-E6E9-4C21-849C-CB149A75B3F7}" type="pres">
      <dgm:prSet presAssocID="{C4ABD465-3B4F-4DBB-9F0E-1CED4D97AE0B}" presName="tx1" presStyleLbl="revTx" presStyleIdx="2" presStyleCnt="10"/>
      <dgm:spPr/>
    </dgm:pt>
    <dgm:pt modelId="{5B569042-D38D-48D0-A65A-92C85CC78626}" type="pres">
      <dgm:prSet presAssocID="{C4ABD465-3B4F-4DBB-9F0E-1CED4D97AE0B}" presName="vert1" presStyleCnt="0"/>
      <dgm:spPr/>
    </dgm:pt>
    <dgm:pt modelId="{F2E39F85-C419-417F-A771-47589D87CC83}" type="pres">
      <dgm:prSet presAssocID="{C4F917A3-8222-48EC-AA5A-6A4C78B416B6}" presName="thickLine" presStyleLbl="alignNode1" presStyleIdx="3" presStyleCnt="10"/>
      <dgm:spPr/>
    </dgm:pt>
    <dgm:pt modelId="{44401820-34E9-4ACB-8B06-2A8238972BCA}" type="pres">
      <dgm:prSet presAssocID="{C4F917A3-8222-48EC-AA5A-6A4C78B416B6}" presName="horz1" presStyleCnt="0"/>
      <dgm:spPr/>
    </dgm:pt>
    <dgm:pt modelId="{10A182A7-22D7-4AAC-8803-EB2423F2AAC9}" type="pres">
      <dgm:prSet presAssocID="{C4F917A3-8222-48EC-AA5A-6A4C78B416B6}" presName="tx1" presStyleLbl="revTx" presStyleIdx="3" presStyleCnt="10"/>
      <dgm:spPr/>
    </dgm:pt>
    <dgm:pt modelId="{B753C060-BCAD-4F9F-AA17-047AA477C2E3}" type="pres">
      <dgm:prSet presAssocID="{C4F917A3-8222-48EC-AA5A-6A4C78B416B6}" presName="vert1" presStyleCnt="0"/>
      <dgm:spPr/>
    </dgm:pt>
    <dgm:pt modelId="{91E6B8D1-E1BB-4B65-B26F-8441323F8493}" type="pres">
      <dgm:prSet presAssocID="{09C90B86-E09F-47A7-A5C2-60B5084A9FE0}" presName="thickLine" presStyleLbl="alignNode1" presStyleIdx="4" presStyleCnt="10"/>
      <dgm:spPr/>
    </dgm:pt>
    <dgm:pt modelId="{7789D27E-19C8-4E2D-A5FE-71E03A7B0BF9}" type="pres">
      <dgm:prSet presAssocID="{09C90B86-E09F-47A7-A5C2-60B5084A9FE0}" presName="horz1" presStyleCnt="0"/>
      <dgm:spPr/>
    </dgm:pt>
    <dgm:pt modelId="{B44F535F-108D-4000-95BD-BD4528365FAD}" type="pres">
      <dgm:prSet presAssocID="{09C90B86-E09F-47A7-A5C2-60B5084A9FE0}" presName="tx1" presStyleLbl="revTx" presStyleIdx="4" presStyleCnt="10"/>
      <dgm:spPr/>
    </dgm:pt>
    <dgm:pt modelId="{012D0D8D-8D6F-4B22-9726-3D3298A3A280}" type="pres">
      <dgm:prSet presAssocID="{09C90B86-E09F-47A7-A5C2-60B5084A9FE0}" presName="vert1" presStyleCnt="0"/>
      <dgm:spPr/>
    </dgm:pt>
    <dgm:pt modelId="{B017488A-CE4B-4B28-B5B6-B030AFEF0A93}" type="pres">
      <dgm:prSet presAssocID="{AC5BE513-76C0-4C43-B1A1-B2F7BC827449}" presName="thickLine" presStyleLbl="alignNode1" presStyleIdx="5" presStyleCnt="10"/>
      <dgm:spPr/>
    </dgm:pt>
    <dgm:pt modelId="{601AE199-96D7-4E95-989F-450815066D46}" type="pres">
      <dgm:prSet presAssocID="{AC5BE513-76C0-4C43-B1A1-B2F7BC827449}" presName="horz1" presStyleCnt="0"/>
      <dgm:spPr/>
    </dgm:pt>
    <dgm:pt modelId="{678EBD63-FA7D-41F2-B5DB-04B43636075B}" type="pres">
      <dgm:prSet presAssocID="{AC5BE513-76C0-4C43-B1A1-B2F7BC827449}" presName="tx1" presStyleLbl="revTx" presStyleIdx="5" presStyleCnt="10"/>
      <dgm:spPr/>
    </dgm:pt>
    <dgm:pt modelId="{7699199F-2C8A-4619-9716-89B91D6F945E}" type="pres">
      <dgm:prSet presAssocID="{AC5BE513-76C0-4C43-B1A1-B2F7BC827449}" presName="vert1" presStyleCnt="0"/>
      <dgm:spPr/>
    </dgm:pt>
    <dgm:pt modelId="{EAF1BA3B-BD0E-4F62-8D30-41F98681741E}" type="pres">
      <dgm:prSet presAssocID="{C4075626-8663-48BE-B467-147C4AA4A6BA}" presName="thickLine" presStyleLbl="alignNode1" presStyleIdx="6" presStyleCnt="10"/>
      <dgm:spPr/>
    </dgm:pt>
    <dgm:pt modelId="{3E67DE2E-B29E-4C46-B190-CC2CAE0C2FE9}" type="pres">
      <dgm:prSet presAssocID="{C4075626-8663-48BE-B467-147C4AA4A6BA}" presName="horz1" presStyleCnt="0"/>
      <dgm:spPr/>
    </dgm:pt>
    <dgm:pt modelId="{EBE1E8B4-F33D-4C1A-9B61-5207AA2B091B}" type="pres">
      <dgm:prSet presAssocID="{C4075626-8663-48BE-B467-147C4AA4A6BA}" presName="tx1" presStyleLbl="revTx" presStyleIdx="6" presStyleCnt="10"/>
      <dgm:spPr/>
    </dgm:pt>
    <dgm:pt modelId="{4C8D21AC-C26C-443D-A85B-C6532AEB8254}" type="pres">
      <dgm:prSet presAssocID="{C4075626-8663-48BE-B467-147C4AA4A6BA}" presName="vert1" presStyleCnt="0"/>
      <dgm:spPr/>
    </dgm:pt>
    <dgm:pt modelId="{6748C4FC-045B-49A5-846C-E891A5D7011F}" type="pres">
      <dgm:prSet presAssocID="{37C60BC4-EA28-49B4-B7F3-0CF8FD13B2F1}" presName="thickLine" presStyleLbl="alignNode1" presStyleIdx="7" presStyleCnt="10"/>
      <dgm:spPr/>
    </dgm:pt>
    <dgm:pt modelId="{BC826DDD-AABC-4812-95AD-4CD95C58B028}" type="pres">
      <dgm:prSet presAssocID="{37C60BC4-EA28-49B4-B7F3-0CF8FD13B2F1}" presName="horz1" presStyleCnt="0"/>
      <dgm:spPr/>
    </dgm:pt>
    <dgm:pt modelId="{672CB651-7648-4765-BB85-0F93D716101E}" type="pres">
      <dgm:prSet presAssocID="{37C60BC4-EA28-49B4-B7F3-0CF8FD13B2F1}" presName="tx1" presStyleLbl="revTx" presStyleIdx="7" presStyleCnt="10"/>
      <dgm:spPr/>
    </dgm:pt>
    <dgm:pt modelId="{CD226A6E-1C00-4C0B-B350-600B352FF40A}" type="pres">
      <dgm:prSet presAssocID="{37C60BC4-EA28-49B4-B7F3-0CF8FD13B2F1}" presName="vert1" presStyleCnt="0"/>
      <dgm:spPr/>
    </dgm:pt>
    <dgm:pt modelId="{DAD77EF9-0D19-4F36-AEDA-12E652A49B90}" type="pres">
      <dgm:prSet presAssocID="{4EF33990-3194-4592-B8EB-FEF2E1E1D0C4}" presName="thickLine" presStyleLbl="alignNode1" presStyleIdx="8" presStyleCnt="10"/>
      <dgm:spPr/>
    </dgm:pt>
    <dgm:pt modelId="{B0AD751E-14C9-4AC7-8C76-6CDC6F284D2B}" type="pres">
      <dgm:prSet presAssocID="{4EF33990-3194-4592-B8EB-FEF2E1E1D0C4}" presName="horz1" presStyleCnt="0"/>
      <dgm:spPr/>
    </dgm:pt>
    <dgm:pt modelId="{8638C0E8-6FBE-4CE3-8D91-51180521F162}" type="pres">
      <dgm:prSet presAssocID="{4EF33990-3194-4592-B8EB-FEF2E1E1D0C4}" presName="tx1" presStyleLbl="revTx" presStyleIdx="8" presStyleCnt="10"/>
      <dgm:spPr/>
    </dgm:pt>
    <dgm:pt modelId="{C041A15E-6B6C-4532-8980-D1ED9C5A3883}" type="pres">
      <dgm:prSet presAssocID="{4EF33990-3194-4592-B8EB-FEF2E1E1D0C4}" presName="vert1" presStyleCnt="0"/>
      <dgm:spPr/>
    </dgm:pt>
    <dgm:pt modelId="{73A44A2E-560B-4AD5-9EBE-08F37FF2D1C1}" type="pres">
      <dgm:prSet presAssocID="{AEBC8E88-87F4-41EA-A708-D5D2C47196F2}" presName="thickLine" presStyleLbl="alignNode1" presStyleIdx="9" presStyleCnt="10"/>
      <dgm:spPr/>
    </dgm:pt>
    <dgm:pt modelId="{56B48EC5-56AF-418A-A8F5-3AE1A414F8D9}" type="pres">
      <dgm:prSet presAssocID="{AEBC8E88-87F4-41EA-A708-D5D2C47196F2}" presName="horz1" presStyleCnt="0"/>
      <dgm:spPr/>
    </dgm:pt>
    <dgm:pt modelId="{D5BFF6DC-41A7-4F08-8396-341A0C97A454}" type="pres">
      <dgm:prSet presAssocID="{AEBC8E88-87F4-41EA-A708-D5D2C47196F2}" presName="tx1" presStyleLbl="revTx" presStyleIdx="9" presStyleCnt="10"/>
      <dgm:spPr/>
    </dgm:pt>
    <dgm:pt modelId="{7E0FDCED-90F1-41C0-8EBC-E6CFE2F6635A}" type="pres">
      <dgm:prSet presAssocID="{AEBC8E88-87F4-41EA-A708-D5D2C47196F2}" presName="vert1" presStyleCnt="0"/>
      <dgm:spPr/>
    </dgm:pt>
  </dgm:ptLst>
  <dgm:cxnLst>
    <dgm:cxn modelId="{4F959908-8EA4-4077-A561-7FA07E5C0E1F}" srcId="{73E55127-7B0C-4082-870E-678778557EB1}" destId="{C4F917A3-8222-48EC-AA5A-6A4C78B416B6}" srcOrd="3" destOrd="0" parTransId="{FFDA56AF-5487-4D7F-BCA8-3AC38A8F8911}" sibTransId="{90E5545E-1293-4357-A0A0-0682CC2C60B4}"/>
    <dgm:cxn modelId="{76FF0E11-12E9-4464-B049-F73961455A0F}" type="presOf" srcId="{C4ABD465-3B4F-4DBB-9F0E-1CED4D97AE0B}" destId="{108F97B9-E6E9-4C21-849C-CB149A75B3F7}" srcOrd="0" destOrd="0" presId="urn:microsoft.com/office/officeart/2008/layout/LinedList"/>
    <dgm:cxn modelId="{7DC3D71C-26E2-4C0B-BEF1-79C690DF9379}" srcId="{73E55127-7B0C-4082-870E-678778557EB1}" destId="{4EF33990-3194-4592-B8EB-FEF2E1E1D0C4}" srcOrd="8" destOrd="0" parTransId="{98C6FE46-78EE-4B4B-821E-79196C973BDB}" sibTransId="{16B5715F-8341-4730-A7FB-082D77C377F2}"/>
    <dgm:cxn modelId="{466F5E27-D019-4598-858F-B914D112DC89}" srcId="{73E55127-7B0C-4082-870E-678778557EB1}" destId="{C4ABD465-3B4F-4DBB-9F0E-1CED4D97AE0B}" srcOrd="2" destOrd="0" parTransId="{9407782B-5AEA-4992-8A65-622D241969F7}" sibTransId="{B5E48859-258F-4E62-AD18-56EA9D6F9E0B}"/>
    <dgm:cxn modelId="{7484723C-CA3F-4BD8-B7DF-E81BC0A9B516}" srcId="{73E55127-7B0C-4082-870E-678778557EB1}" destId="{09C90B86-E09F-47A7-A5C2-60B5084A9FE0}" srcOrd="4" destOrd="0" parTransId="{5AA3749B-D493-4ADA-9D1E-1A2DC743F3E0}" sibTransId="{70B7C67D-2833-471D-ADDE-FBF291861FDA}"/>
    <dgm:cxn modelId="{B6F13146-62AA-40F6-8A71-DF6927959A6E}" type="presOf" srcId="{AEBC8E88-87F4-41EA-A708-D5D2C47196F2}" destId="{D5BFF6DC-41A7-4F08-8396-341A0C97A454}" srcOrd="0" destOrd="0" presId="urn:microsoft.com/office/officeart/2008/layout/LinedList"/>
    <dgm:cxn modelId="{0586496B-3107-407A-9030-EB1A91DE0C46}" type="presOf" srcId="{BD3FB42E-28BD-4F41-AAC0-F5767A731BEA}" destId="{2303E7EF-A4CE-4C80-9B07-E358493FE0B2}" srcOrd="0" destOrd="0" presId="urn:microsoft.com/office/officeart/2008/layout/LinedList"/>
    <dgm:cxn modelId="{5A9CE483-FEC5-413E-B5A1-F2E4CA59BCE1}" srcId="{73E55127-7B0C-4082-870E-678778557EB1}" destId="{AC5BE513-76C0-4C43-B1A1-B2F7BC827449}" srcOrd="5" destOrd="0" parTransId="{99AB865D-8A32-4A39-A8A1-0780DE4DA06C}" sibTransId="{9A38E2DE-9DD6-44B2-A997-AB50924519A7}"/>
    <dgm:cxn modelId="{50B49090-152B-40EA-B520-CBA73243A460}" type="presOf" srcId="{C4F917A3-8222-48EC-AA5A-6A4C78B416B6}" destId="{10A182A7-22D7-4AAC-8803-EB2423F2AAC9}" srcOrd="0" destOrd="0" presId="urn:microsoft.com/office/officeart/2008/layout/LinedList"/>
    <dgm:cxn modelId="{07AE6191-02F3-4CC6-AD8C-DD240B65C7AB}" srcId="{73E55127-7B0C-4082-870E-678778557EB1}" destId="{CBEF0B8A-758E-4474-A08B-624673438E89}" srcOrd="1" destOrd="0" parTransId="{45D4F91F-8A56-41A5-BB49-20BE1D905ED8}" sibTransId="{9236712A-8F03-443A-8796-85356C6C520A}"/>
    <dgm:cxn modelId="{0BAE379E-F10D-48FE-ABE1-FD87CBFDED14}" type="presOf" srcId="{09C90B86-E09F-47A7-A5C2-60B5084A9FE0}" destId="{B44F535F-108D-4000-95BD-BD4528365FAD}" srcOrd="0" destOrd="0" presId="urn:microsoft.com/office/officeart/2008/layout/LinedList"/>
    <dgm:cxn modelId="{DF3A48A7-D51C-412C-B43E-2DB3308FF0F5}" type="presOf" srcId="{73E55127-7B0C-4082-870E-678778557EB1}" destId="{820E145D-D070-4775-A990-B6648EC0AC8C}" srcOrd="0" destOrd="0" presId="urn:microsoft.com/office/officeart/2008/layout/LinedList"/>
    <dgm:cxn modelId="{412A5FB3-FB2B-4341-84EC-9509F6231D54}" type="presOf" srcId="{AC5BE513-76C0-4C43-B1A1-B2F7BC827449}" destId="{678EBD63-FA7D-41F2-B5DB-04B43636075B}" srcOrd="0" destOrd="0" presId="urn:microsoft.com/office/officeart/2008/layout/LinedList"/>
    <dgm:cxn modelId="{ED85CFB5-9129-496E-9AC9-DF8048BA0E54}" type="presOf" srcId="{37C60BC4-EA28-49B4-B7F3-0CF8FD13B2F1}" destId="{672CB651-7648-4765-BB85-0F93D716101E}" srcOrd="0" destOrd="0" presId="urn:microsoft.com/office/officeart/2008/layout/LinedList"/>
    <dgm:cxn modelId="{E8A2A7BF-06D9-4C7D-8DE8-0F7FE9D15518}" type="presOf" srcId="{4EF33990-3194-4592-B8EB-FEF2E1E1D0C4}" destId="{8638C0E8-6FBE-4CE3-8D91-51180521F162}" srcOrd="0" destOrd="0" presId="urn:microsoft.com/office/officeart/2008/layout/LinedList"/>
    <dgm:cxn modelId="{51145CC0-A490-4622-B81E-4C1AA5923644}" type="presOf" srcId="{C4075626-8663-48BE-B467-147C4AA4A6BA}" destId="{EBE1E8B4-F33D-4C1A-9B61-5207AA2B091B}" srcOrd="0" destOrd="0" presId="urn:microsoft.com/office/officeart/2008/layout/LinedList"/>
    <dgm:cxn modelId="{4BC5F8C0-864A-456D-BE37-0742520B98F3}" type="presOf" srcId="{CBEF0B8A-758E-4474-A08B-624673438E89}" destId="{1A5B497D-45F0-4932-8671-1BE274C87B50}" srcOrd="0" destOrd="0" presId="urn:microsoft.com/office/officeart/2008/layout/LinedList"/>
    <dgm:cxn modelId="{5E1FD4D0-EDB0-43E6-A532-7EF276374A80}" srcId="{73E55127-7B0C-4082-870E-678778557EB1}" destId="{C4075626-8663-48BE-B467-147C4AA4A6BA}" srcOrd="6" destOrd="0" parTransId="{ED92FBC7-D838-4480-9E2E-A8080EB99540}" sibTransId="{1BB68A8B-4839-45EB-8916-631CDD544A4F}"/>
    <dgm:cxn modelId="{18068AD5-820F-45C0-AC7B-E49190761540}" srcId="{73E55127-7B0C-4082-870E-678778557EB1}" destId="{37C60BC4-EA28-49B4-B7F3-0CF8FD13B2F1}" srcOrd="7" destOrd="0" parTransId="{A03BC8F6-944E-41F1-9756-90085BC1290F}" sibTransId="{63F5EDD6-7245-4536-B439-1A539861F535}"/>
    <dgm:cxn modelId="{C8F9B1D8-3321-4BEB-BF20-952D73905045}" srcId="{73E55127-7B0C-4082-870E-678778557EB1}" destId="{AEBC8E88-87F4-41EA-A708-D5D2C47196F2}" srcOrd="9" destOrd="0" parTransId="{2859CDE8-1668-43E7-959B-1A27D1EE1CD8}" sibTransId="{82936321-735A-4DC7-8213-594ED870AD2B}"/>
    <dgm:cxn modelId="{C503EFFD-C2E2-4D61-93CC-E964F6579115}" srcId="{73E55127-7B0C-4082-870E-678778557EB1}" destId="{BD3FB42E-28BD-4F41-AAC0-F5767A731BEA}" srcOrd="0" destOrd="0" parTransId="{4A948109-1E00-4458-ADEA-A1CDBC7CD138}" sibTransId="{0720753A-8223-4FEF-8FEC-794C28376017}"/>
    <dgm:cxn modelId="{2F448967-7737-4943-9269-181295014935}" type="presParOf" srcId="{820E145D-D070-4775-A990-B6648EC0AC8C}" destId="{D2AE6D5F-E6F4-422B-96AC-14F72FA90983}" srcOrd="0" destOrd="0" presId="urn:microsoft.com/office/officeart/2008/layout/LinedList"/>
    <dgm:cxn modelId="{47343711-8EC2-4658-9861-079CD1664201}" type="presParOf" srcId="{820E145D-D070-4775-A990-B6648EC0AC8C}" destId="{52C52EE2-F196-47FF-895C-E1B4C28F1976}" srcOrd="1" destOrd="0" presId="urn:microsoft.com/office/officeart/2008/layout/LinedList"/>
    <dgm:cxn modelId="{DA59F75B-D5A6-443E-96A5-53A06C495EF5}" type="presParOf" srcId="{52C52EE2-F196-47FF-895C-E1B4C28F1976}" destId="{2303E7EF-A4CE-4C80-9B07-E358493FE0B2}" srcOrd="0" destOrd="0" presId="urn:microsoft.com/office/officeart/2008/layout/LinedList"/>
    <dgm:cxn modelId="{E54BA62C-C4F3-4CC1-B328-62419155300E}" type="presParOf" srcId="{52C52EE2-F196-47FF-895C-E1B4C28F1976}" destId="{26314E95-2B26-48DC-82CB-CDBF0D99FE92}" srcOrd="1" destOrd="0" presId="urn:microsoft.com/office/officeart/2008/layout/LinedList"/>
    <dgm:cxn modelId="{5AF70926-F4F9-48F9-AE5A-0129F5B40ED1}" type="presParOf" srcId="{820E145D-D070-4775-A990-B6648EC0AC8C}" destId="{F48F9905-0AA6-4C21-9714-0A07F11EC7E1}" srcOrd="2" destOrd="0" presId="urn:microsoft.com/office/officeart/2008/layout/LinedList"/>
    <dgm:cxn modelId="{D6F20D6C-8BFA-400D-A8D6-71CF3365B5B7}" type="presParOf" srcId="{820E145D-D070-4775-A990-B6648EC0AC8C}" destId="{DDD8DC4C-A185-470E-BE8F-42DACE9255E4}" srcOrd="3" destOrd="0" presId="urn:microsoft.com/office/officeart/2008/layout/LinedList"/>
    <dgm:cxn modelId="{BCD4B80C-AC22-46BA-881B-3F74612A8934}" type="presParOf" srcId="{DDD8DC4C-A185-470E-BE8F-42DACE9255E4}" destId="{1A5B497D-45F0-4932-8671-1BE274C87B50}" srcOrd="0" destOrd="0" presId="urn:microsoft.com/office/officeart/2008/layout/LinedList"/>
    <dgm:cxn modelId="{92C8914D-C8CD-4664-A105-BEEC9F07807B}" type="presParOf" srcId="{DDD8DC4C-A185-470E-BE8F-42DACE9255E4}" destId="{ABF0EA1C-2765-4874-B73C-2FE62AB13401}" srcOrd="1" destOrd="0" presId="urn:microsoft.com/office/officeart/2008/layout/LinedList"/>
    <dgm:cxn modelId="{4233AE07-B0BE-4C2F-A586-35EA84AFA8F5}" type="presParOf" srcId="{820E145D-D070-4775-A990-B6648EC0AC8C}" destId="{CC810B81-015C-4B11-BC03-14FF67577D66}" srcOrd="4" destOrd="0" presId="urn:microsoft.com/office/officeart/2008/layout/LinedList"/>
    <dgm:cxn modelId="{7C79395E-AEF2-4A81-9186-4DC8365B5E9B}" type="presParOf" srcId="{820E145D-D070-4775-A990-B6648EC0AC8C}" destId="{7023C53E-B37D-454B-9DCD-664D8B7DB48A}" srcOrd="5" destOrd="0" presId="urn:microsoft.com/office/officeart/2008/layout/LinedList"/>
    <dgm:cxn modelId="{31B48824-9D83-4B9C-8A5D-31C745132D97}" type="presParOf" srcId="{7023C53E-B37D-454B-9DCD-664D8B7DB48A}" destId="{108F97B9-E6E9-4C21-849C-CB149A75B3F7}" srcOrd="0" destOrd="0" presId="urn:microsoft.com/office/officeart/2008/layout/LinedList"/>
    <dgm:cxn modelId="{98AAAF9B-AC50-4349-A39A-44E690CB9CAA}" type="presParOf" srcId="{7023C53E-B37D-454B-9DCD-664D8B7DB48A}" destId="{5B569042-D38D-48D0-A65A-92C85CC78626}" srcOrd="1" destOrd="0" presId="urn:microsoft.com/office/officeart/2008/layout/LinedList"/>
    <dgm:cxn modelId="{9E1FC5C6-9F7A-42F9-AB07-EBE7108B4B9D}" type="presParOf" srcId="{820E145D-D070-4775-A990-B6648EC0AC8C}" destId="{F2E39F85-C419-417F-A771-47589D87CC83}" srcOrd="6" destOrd="0" presId="urn:microsoft.com/office/officeart/2008/layout/LinedList"/>
    <dgm:cxn modelId="{93DFC321-EA40-48D7-86C6-05C01DD23870}" type="presParOf" srcId="{820E145D-D070-4775-A990-B6648EC0AC8C}" destId="{44401820-34E9-4ACB-8B06-2A8238972BCA}" srcOrd="7" destOrd="0" presId="urn:microsoft.com/office/officeart/2008/layout/LinedList"/>
    <dgm:cxn modelId="{ECAD12F3-9594-461D-A8D0-D3C1BF0ECDB9}" type="presParOf" srcId="{44401820-34E9-4ACB-8B06-2A8238972BCA}" destId="{10A182A7-22D7-4AAC-8803-EB2423F2AAC9}" srcOrd="0" destOrd="0" presId="urn:microsoft.com/office/officeart/2008/layout/LinedList"/>
    <dgm:cxn modelId="{E1F65477-9F3B-4A73-874F-572D5C183DEA}" type="presParOf" srcId="{44401820-34E9-4ACB-8B06-2A8238972BCA}" destId="{B753C060-BCAD-4F9F-AA17-047AA477C2E3}" srcOrd="1" destOrd="0" presId="urn:microsoft.com/office/officeart/2008/layout/LinedList"/>
    <dgm:cxn modelId="{1455DA34-50EB-418E-B74E-9C50E74F01D0}" type="presParOf" srcId="{820E145D-D070-4775-A990-B6648EC0AC8C}" destId="{91E6B8D1-E1BB-4B65-B26F-8441323F8493}" srcOrd="8" destOrd="0" presId="urn:microsoft.com/office/officeart/2008/layout/LinedList"/>
    <dgm:cxn modelId="{72F3A7C5-7A4A-475E-8B6C-0BD9D83689FB}" type="presParOf" srcId="{820E145D-D070-4775-A990-B6648EC0AC8C}" destId="{7789D27E-19C8-4E2D-A5FE-71E03A7B0BF9}" srcOrd="9" destOrd="0" presId="urn:microsoft.com/office/officeart/2008/layout/LinedList"/>
    <dgm:cxn modelId="{1D62572D-FC1A-4A79-8495-91F7BE4995F4}" type="presParOf" srcId="{7789D27E-19C8-4E2D-A5FE-71E03A7B0BF9}" destId="{B44F535F-108D-4000-95BD-BD4528365FAD}" srcOrd="0" destOrd="0" presId="urn:microsoft.com/office/officeart/2008/layout/LinedList"/>
    <dgm:cxn modelId="{8EB705FA-D90A-46B1-9D90-83C54BA9D32D}" type="presParOf" srcId="{7789D27E-19C8-4E2D-A5FE-71E03A7B0BF9}" destId="{012D0D8D-8D6F-4B22-9726-3D3298A3A280}" srcOrd="1" destOrd="0" presId="urn:microsoft.com/office/officeart/2008/layout/LinedList"/>
    <dgm:cxn modelId="{C018E420-3AE7-49D6-9E45-E0D32B3D711C}" type="presParOf" srcId="{820E145D-D070-4775-A990-B6648EC0AC8C}" destId="{B017488A-CE4B-4B28-B5B6-B030AFEF0A93}" srcOrd="10" destOrd="0" presId="urn:microsoft.com/office/officeart/2008/layout/LinedList"/>
    <dgm:cxn modelId="{14B5852A-6316-4CD4-81F0-8CF677642C36}" type="presParOf" srcId="{820E145D-D070-4775-A990-B6648EC0AC8C}" destId="{601AE199-96D7-4E95-989F-450815066D46}" srcOrd="11" destOrd="0" presId="urn:microsoft.com/office/officeart/2008/layout/LinedList"/>
    <dgm:cxn modelId="{93C770F6-7962-4626-AB5C-1DCB2DD302EB}" type="presParOf" srcId="{601AE199-96D7-4E95-989F-450815066D46}" destId="{678EBD63-FA7D-41F2-B5DB-04B43636075B}" srcOrd="0" destOrd="0" presId="urn:microsoft.com/office/officeart/2008/layout/LinedList"/>
    <dgm:cxn modelId="{D65B10F0-8981-42F1-AAFA-DC84EDFE67B8}" type="presParOf" srcId="{601AE199-96D7-4E95-989F-450815066D46}" destId="{7699199F-2C8A-4619-9716-89B91D6F945E}" srcOrd="1" destOrd="0" presId="urn:microsoft.com/office/officeart/2008/layout/LinedList"/>
    <dgm:cxn modelId="{604609E2-E054-4683-9E91-A9071267914D}" type="presParOf" srcId="{820E145D-D070-4775-A990-B6648EC0AC8C}" destId="{EAF1BA3B-BD0E-4F62-8D30-41F98681741E}" srcOrd="12" destOrd="0" presId="urn:microsoft.com/office/officeart/2008/layout/LinedList"/>
    <dgm:cxn modelId="{114952AA-C0C8-4E59-B786-A3E20CFEE642}" type="presParOf" srcId="{820E145D-D070-4775-A990-B6648EC0AC8C}" destId="{3E67DE2E-B29E-4C46-B190-CC2CAE0C2FE9}" srcOrd="13" destOrd="0" presId="urn:microsoft.com/office/officeart/2008/layout/LinedList"/>
    <dgm:cxn modelId="{C27B2264-CA12-488D-939C-A0BADA954B5B}" type="presParOf" srcId="{3E67DE2E-B29E-4C46-B190-CC2CAE0C2FE9}" destId="{EBE1E8B4-F33D-4C1A-9B61-5207AA2B091B}" srcOrd="0" destOrd="0" presId="urn:microsoft.com/office/officeart/2008/layout/LinedList"/>
    <dgm:cxn modelId="{4B61AF87-FE36-4D2E-91EB-A73E95449A87}" type="presParOf" srcId="{3E67DE2E-B29E-4C46-B190-CC2CAE0C2FE9}" destId="{4C8D21AC-C26C-443D-A85B-C6532AEB8254}" srcOrd="1" destOrd="0" presId="urn:microsoft.com/office/officeart/2008/layout/LinedList"/>
    <dgm:cxn modelId="{CB5F8C57-2791-474D-B69A-84B919639AAB}" type="presParOf" srcId="{820E145D-D070-4775-A990-B6648EC0AC8C}" destId="{6748C4FC-045B-49A5-846C-E891A5D7011F}" srcOrd="14" destOrd="0" presId="urn:microsoft.com/office/officeart/2008/layout/LinedList"/>
    <dgm:cxn modelId="{370B810C-D9A7-4E6F-A3D7-AD0AF2BB60AE}" type="presParOf" srcId="{820E145D-D070-4775-A990-B6648EC0AC8C}" destId="{BC826DDD-AABC-4812-95AD-4CD95C58B028}" srcOrd="15" destOrd="0" presId="urn:microsoft.com/office/officeart/2008/layout/LinedList"/>
    <dgm:cxn modelId="{D6C49C7F-FCDD-41A1-869A-A5CC4F6F54E1}" type="presParOf" srcId="{BC826DDD-AABC-4812-95AD-4CD95C58B028}" destId="{672CB651-7648-4765-BB85-0F93D716101E}" srcOrd="0" destOrd="0" presId="urn:microsoft.com/office/officeart/2008/layout/LinedList"/>
    <dgm:cxn modelId="{5B96E195-73F1-46D5-9682-84DD1E2A1687}" type="presParOf" srcId="{BC826DDD-AABC-4812-95AD-4CD95C58B028}" destId="{CD226A6E-1C00-4C0B-B350-600B352FF40A}" srcOrd="1" destOrd="0" presId="urn:microsoft.com/office/officeart/2008/layout/LinedList"/>
    <dgm:cxn modelId="{C1B28056-09FD-4264-9311-E24FEE207069}" type="presParOf" srcId="{820E145D-D070-4775-A990-B6648EC0AC8C}" destId="{DAD77EF9-0D19-4F36-AEDA-12E652A49B90}" srcOrd="16" destOrd="0" presId="urn:microsoft.com/office/officeart/2008/layout/LinedList"/>
    <dgm:cxn modelId="{48E57140-4A0B-4D87-B928-EE55BFF85BF0}" type="presParOf" srcId="{820E145D-D070-4775-A990-B6648EC0AC8C}" destId="{B0AD751E-14C9-4AC7-8C76-6CDC6F284D2B}" srcOrd="17" destOrd="0" presId="urn:microsoft.com/office/officeart/2008/layout/LinedList"/>
    <dgm:cxn modelId="{3EFC2B20-8FE4-4C91-9D77-CE888300EA22}" type="presParOf" srcId="{B0AD751E-14C9-4AC7-8C76-6CDC6F284D2B}" destId="{8638C0E8-6FBE-4CE3-8D91-51180521F162}" srcOrd="0" destOrd="0" presId="urn:microsoft.com/office/officeart/2008/layout/LinedList"/>
    <dgm:cxn modelId="{D1C196E0-484F-4A93-9E13-AA3F7F0E3427}" type="presParOf" srcId="{B0AD751E-14C9-4AC7-8C76-6CDC6F284D2B}" destId="{C041A15E-6B6C-4532-8980-D1ED9C5A3883}" srcOrd="1" destOrd="0" presId="urn:microsoft.com/office/officeart/2008/layout/LinedList"/>
    <dgm:cxn modelId="{B8DB0D5C-7A34-43A0-AEA1-0A5A04EEA39A}" type="presParOf" srcId="{820E145D-D070-4775-A990-B6648EC0AC8C}" destId="{73A44A2E-560B-4AD5-9EBE-08F37FF2D1C1}" srcOrd="18" destOrd="0" presId="urn:microsoft.com/office/officeart/2008/layout/LinedList"/>
    <dgm:cxn modelId="{86072DC2-4BD0-40CA-A583-EAFE54DAB760}" type="presParOf" srcId="{820E145D-D070-4775-A990-B6648EC0AC8C}" destId="{56B48EC5-56AF-418A-A8F5-3AE1A414F8D9}" srcOrd="19" destOrd="0" presId="urn:microsoft.com/office/officeart/2008/layout/LinedList"/>
    <dgm:cxn modelId="{BC5C292D-FB3B-430E-A19C-A8A58E69622E}" type="presParOf" srcId="{56B48EC5-56AF-418A-A8F5-3AE1A414F8D9}" destId="{D5BFF6DC-41A7-4F08-8396-341A0C97A454}" srcOrd="0" destOrd="0" presId="urn:microsoft.com/office/officeart/2008/layout/LinedList"/>
    <dgm:cxn modelId="{4F6954BD-73A6-413F-82CC-CF67B7BCDCB6}" type="presParOf" srcId="{56B48EC5-56AF-418A-A8F5-3AE1A414F8D9}" destId="{7E0FDCED-90F1-41C0-8EBC-E6CFE2F6635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E6D5F-E6F4-422B-96AC-14F72FA90983}">
      <dsp:nvSpPr>
        <dsp:cNvPr id="0" name=""/>
        <dsp:cNvSpPr/>
      </dsp:nvSpPr>
      <dsp:spPr>
        <a:xfrm>
          <a:off x="0" y="434"/>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03E7EF-A4CE-4C80-9B07-E358493FE0B2}">
      <dsp:nvSpPr>
        <dsp:cNvPr id="0" name=""/>
        <dsp:cNvSpPr/>
      </dsp:nvSpPr>
      <dsp:spPr>
        <a:xfrm>
          <a:off x="0" y="434"/>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Course Scope </a:t>
          </a:r>
        </a:p>
      </dsp:txBody>
      <dsp:txXfrm>
        <a:off x="0" y="434"/>
        <a:ext cx="4702848" cy="355939"/>
      </dsp:txXfrm>
    </dsp:sp>
    <dsp:sp modelId="{F48F9905-0AA6-4C21-9714-0A07F11EC7E1}">
      <dsp:nvSpPr>
        <dsp:cNvPr id="0" name=""/>
        <dsp:cNvSpPr/>
      </dsp:nvSpPr>
      <dsp:spPr>
        <a:xfrm>
          <a:off x="0" y="356373"/>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5B497D-45F0-4932-8671-1BE274C87B50}">
      <dsp:nvSpPr>
        <dsp:cNvPr id="0" name=""/>
        <dsp:cNvSpPr/>
      </dsp:nvSpPr>
      <dsp:spPr>
        <a:xfrm>
          <a:off x="0" y="356373"/>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What are TCS Foods? </a:t>
          </a:r>
        </a:p>
      </dsp:txBody>
      <dsp:txXfrm>
        <a:off x="0" y="356373"/>
        <a:ext cx="4702848" cy="355939"/>
      </dsp:txXfrm>
    </dsp:sp>
    <dsp:sp modelId="{CC810B81-015C-4B11-BC03-14FF67577D66}">
      <dsp:nvSpPr>
        <dsp:cNvPr id="0" name=""/>
        <dsp:cNvSpPr/>
      </dsp:nvSpPr>
      <dsp:spPr>
        <a:xfrm>
          <a:off x="0" y="712312"/>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8F97B9-E6E9-4C21-849C-CB149A75B3F7}">
      <dsp:nvSpPr>
        <dsp:cNvPr id="0" name=""/>
        <dsp:cNvSpPr/>
      </dsp:nvSpPr>
      <dsp:spPr>
        <a:xfrm>
          <a:off x="0" y="712312"/>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Common Critical Violations</a:t>
          </a:r>
        </a:p>
      </dsp:txBody>
      <dsp:txXfrm>
        <a:off x="0" y="712312"/>
        <a:ext cx="4702848" cy="355939"/>
      </dsp:txXfrm>
    </dsp:sp>
    <dsp:sp modelId="{F2E39F85-C419-417F-A771-47589D87CC83}">
      <dsp:nvSpPr>
        <dsp:cNvPr id="0" name=""/>
        <dsp:cNvSpPr/>
      </dsp:nvSpPr>
      <dsp:spPr>
        <a:xfrm>
          <a:off x="0" y="1068251"/>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A182A7-22D7-4AAC-8803-EB2423F2AAC9}">
      <dsp:nvSpPr>
        <dsp:cNvPr id="0" name=""/>
        <dsp:cNvSpPr/>
      </dsp:nvSpPr>
      <dsp:spPr>
        <a:xfrm>
          <a:off x="0" y="1068251"/>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Hot- &amp; Cold-Holding </a:t>
          </a:r>
        </a:p>
      </dsp:txBody>
      <dsp:txXfrm>
        <a:off x="0" y="1068251"/>
        <a:ext cx="4702848" cy="355939"/>
      </dsp:txXfrm>
    </dsp:sp>
    <dsp:sp modelId="{91E6B8D1-E1BB-4B65-B26F-8441323F8493}">
      <dsp:nvSpPr>
        <dsp:cNvPr id="0" name=""/>
        <dsp:cNvSpPr/>
      </dsp:nvSpPr>
      <dsp:spPr>
        <a:xfrm>
          <a:off x="0" y="1424190"/>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4F535F-108D-4000-95BD-BD4528365FAD}">
      <dsp:nvSpPr>
        <dsp:cNvPr id="0" name=""/>
        <dsp:cNvSpPr/>
      </dsp:nvSpPr>
      <dsp:spPr>
        <a:xfrm>
          <a:off x="0" y="1424190"/>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Cooking &amp; Reheating </a:t>
          </a:r>
        </a:p>
      </dsp:txBody>
      <dsp:txXfrm>
        <a:off x="0" y="1424190"/>
        <a:ext cx="4702848" cy="355939"/>
      </dsp:txXfrm>
    </dsp:sp>
    <dsp:sp modelId="{B017488A-CE4B-4B28-B5B6-B030AFEF0A93}">
      <dsp:nvSpPr>
        <dsp:cNvPr id="0" name=""/>
        <dsp:cNvSpPr/>
      </dsp:nvSpPr>
      <dsp:spPr>
        <a:xfrm>
          <a:off x="0" y="1780129"/>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8EBD63-FA7D-41F2-B5DB-04B43636075B}">
      <dsp:nvSpPr>
        <dsp:cNvPr id="0" name=""/>
        <dsp:cNvSpPr/>
      </dsp:nvSpPr>
      <dsp:spPr>
        <a:xfrm>
          <a:off x="0" y="1780129"/>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Cooling</a:t>
          </a:r>
        </a:p>
      </dsp:txBody>
      <dsp:txXfrm>
        <a:off x="0" y="1780129"/>
        <a:ext cx="4702848" cy="355939"/>
      </dsp:txXfrm>
    </dsp:sp>
    <dsp:sp modelId="{EAF1BA3B-BD0E-4F62-8D30-41F98681741E}">
      <dsp:nvSpPr>
        <dsp:cNvPr id="0" name=""/>
        <dsp:cNvSpPr/>
      </dsp:nvSpPr>
      <dsp:spPr>
        <a:xfrm>
          <a:off x="0" y="2136069"/>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E1E8B4-F33D-4C1A-9B61-5207AA2B091B}">
      <dsp:nvSpPr>
        <dsp:cNvPr id="0" name=""/>
        <dsp:cNvSpPr/>
      </dsp:nvSpPr>
      <dsp:spPr>
        <a:xfrm>
          <a:off x="0" y="2136069"/>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Datemarking </a:t>
          </a:r>
        </a:p>
      </dsp:txBody>
      <dsp:txXfrm>
        <a:off x="0" y="2136069"/>
        <a:ext cx="4702848" cy="355939"/>
      </dsp:txXfrm>
    </dsp:sp>
    <dsp:sp modelId="{6748C4FC-045B-49A5-846C-E891A5D7011F}">
      <dsp:nvSpPr>
        <dsp:cNvPr id="0" name=""/>
        <dsp:cNvSpPr/>
      </dsp:nvSpPr>
      <dsp:spPr>
        <a:xfrm>
          <a:off x="0" y="2492008"/>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2CB651-7648-4765-BB85-0F93D716101E}">
      <dsp:nvSpPr>
        <dsp:cNvPr id="0" name=""/>
        <dsp:cNvSpPr/>
      </dsp:nvSpPr>
      <dsp:spPr>
        <a:xfrm>
          <a:off x="0" y="2492008"/>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Handwashing &amp; No Bare-Hand Contact </a:t>
          </a:r>
        </a:p>
      </dsp:txBody>
      <dsp:txXfrm>
        <a:off x="0" y="2492008"/>
        <a:ext cx="4702848" cy="355939"/>
      </dsp:txXfrm>
    </dsp:sp>
    <dsp:sp modelId="{DAD77EF9-0D19-4F36-AEDA-12E652A49B90}">
      <dsp:nvSpPr>
        <dsp:cNvPr id="0" name=""/>
        <dsp:cNvSpPr/>
      </dsp:nvSpPr>
      <dsp:spPr>
        <a:xfrm>
          <a:off x="0" y="2847947"/>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38C0E8-6FBE-4CE3-8D91-51180521F162}">
      <dsp:nvSpPr>
        <dsp:cNvPr id="0" name=""/>
        <dsp:cNvSpPr/>
      </dsp:nvSpPr>
      <dsp:spPr>
        <a:xfrm>
          <a:off x="0" y="2847947"/>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Cleaning Food Contact Surfaces </a:t>
          </a:r>
        </a:p>
      </dsp:txBody>
      <dsp:txXfrm>
        <a:off x="0" y="2847947"/>
        <a:ext cx="4702848" cy="355939"/>
      </dsp:txXfrm>
    </dsp:sp>
    <dsp:sp modelId="{73A44A2E-560B-4AD5-9EBE-08F37FF2D1C1}">
      <dsp:nvSpPr>
        <dsp:cNvPr id="0" name=""/>
        <dsp:cNvSpPr/>
      </dsp:nvSpPr>
      <dsp:spPr>
        <a:xfrm>
          <a:off x="0" y="3203886"/>
          <a:ext cx="47028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FF6DC-41A7-4F08-8396-341A0C97A454}">
      <dsp:nvSpPr>
        <dsp:cNvPr id="0" name=""/>
        <dsp:cNvSpPr/>
      </dsp:nvSpPr>
      <dsp:spPr>
        <a:xfrm>
          <a:off x="0" y="3203886"/>
          <a:ext cx="4702848" cy="3559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a:t>Questions</a:t>
          </a:r>
        </a:p>
      </dsp:txBody>
      <dsp:txXfrm>
        <a:off x="0" y="3203886"/>
        <a:ext cx="4702848" cy="3559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7A309-EF7E-4957-A003-7BBAD9989686}"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D9F76-8DD7-4518-8D10-4A67C3DCF9FA}" type="slidenum">
              <a:rPr lang="en-US" smtClean="0"/>
              <a:t>‹#›</a:t>
            </a:fld>
            <a:endParaRPr lang="en-US"/>
          </a:p>
        </p:txBody>
      </p:sp>
    </p:spTree>
    <p:extLst>
      <p:ext uri="{BB962C8B-B14F-4D97-AF65-F5344CB8AC3E}">
        <p14:creationId xmlns:p14="http://schemas.microsoft.com/office/powerpoint/2010/main" val="3231079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starting holding the Active Managerial Control class in July of 2023. At each session of the AMC class, attendees had the opportunity to fill out a survey regarding their thoughts on the class and one of the primary comments that we received was asking for a food safety class or more food safety information. So, we have added this optional component to help provide you everyone with the opportunity to learn more about food safety and ask questions about food safety in your establishment. </a:t>
            </a:r>
          </a:p>
        </p:txBody>
      </p:sp>
      <p:sp>
        <p:nvSpPr>
          <p:cNvPr id="4" name="Slide Number Placeholder 3"/>
          <p:cNvSpPr>
            <a:spLocks noGrp="1"/>
          </p:cNvSpPr>
          <p:nvPr>
            <p:ph type="sldNum" sz="quarter" idx="5"/>
          </p:nvPr>
        </p:nvSpPr>
        <p:spPr/>
        <p:txBody>
          <a:bodyPr/>
          <a:lstStyle/>
          <a:p>
            <a:fld id="{738D9F76-8DD7-4518-8D10-4A67C3DCF9FA}" type="slidenum">
              <a:rPr lang="en-US" smtClean="0"/>
              <a:t>3</a:t>
            </a:fld>
            <a:endParaRPr lang="en-US"/>
          </a:p>
        </p:txBody>
      </p:sp>
    </p:spTree>
    <p:extLst>
      <p:ext uri="{BB962C8B-B14F-4D97-AF65-F5344CB8AC3E}">
        <p14:creationId xmlns:p14="http://schemas.microsoft.com/office/powerpoint/2010/main" val="1800431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a:p>
            <a:endParaRPr lang="en-US" dirty="0"/>
          </a:p>
          <a:p>
            <a:r>
              <a:rPr lang="en-US" dirty="0"/>
              <a:t>5. After the sanitize step, should you rinse the dishes again before allowing them to air dry? </a:t>
            </a:r>
          </a:p>
        </p:txBody>
      </p:sp>
      <p:sp>
        <p:nvSpPr>
          <p:cNvPr id="4" name="Slide Number Placeholder 3"/>
          <p:cNvSpPr>
            <a:spLocks noGrp="1"/>
          </p:cNvSpPr>
          <p:nvPr>
            <p:ph type="sldNum" sz="quarter" idx="5"/>
          </p:nvPr>
        </p:nvSpPr>
        <p:spPr/>
        <p:txBody>
          <a:bodyPr/>
          <a:lstStyle/>
          <a:p>
            <a:fld id="{738D9F76-8DD7-4518-8D10-4A67C3DCF9FA}" type="slidenum">
              <a:rPr lang="en-US" smtClean="0"/>
              <a:t>16</a:t>
            </a:fld>
            <a:endParaRPr lang="en-US"/>
          </a:p>
        </p:txBody>
      </p:sp>
    </p:spTree>
    <p:extLst>
      <p:ext uri="{BB962C8B-B14F-4D97-AF65-F5344CB8AC3E}">
        <p14:creationId xmlns:p14="http://schemas.microsoft.com/office/powerpoint/2010/main" val="1737813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a:p>
            <a:endParaRPr lang="en-US" dirty="0"/>
          </a:p>
          <a:p>
            <a:pPr marL="228600" indent="-228600">
              <a:buAutoNum type="arabicPeriod"/>
            </a:pPr>
            <a:r>
              <a:rPr lang="en-US" dirty="0"/>
              <a:t>What is the required concentration for chlorine sanitizer? </a:t>
            </a:r>
          </a:p>
          <a:p>
            <a:pPr marL="228600" indent="-228600">
              <a:buAutoNum type="arabicPeriod"/>
            </a:pPr>
            <a:r>
              <a:rPr lang="en-US" dirty="0"/>
              <a:t>What is the required concentration for quat ammonia sanitizer?</a:t>
            </a:r>
          </a:p>
          <a:p>
            <a:pPr marL="228600" indent="-228600">
              <a:buAutoNum type="arabicPeriod"/>
            </a:pPr>
            <a:r>
              <a:rPr lang="en-US" dirty="0"/>
              <a:t>What is the required temperature for high temperature dishwashers? </a:t>
            </a:r>
          </a:p>
          <a:p>
            <a:pPr marL="228600" indent="-228600">
              <a:buAutoNum type="arabicPeriod"/>
            </a:pPr>
            <a:r>
              <a:rPr lang="en-US" dirty="0"/>
              <a:t>What type of test strips do you need if you have a high temperature dishwasher?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There is a violation in one of the pictures on the screen, can anyone guess what it is?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38D9F76-8DD7-4518-8D10-4A67C3DCF9FA}" type="slidenum">
              <a:rPr lang="en-US" smtClean="0"/>
              <a:t>17</a:t>
            </a:fld>
            <a:endParaRPr lang="en-US"/>
          </a:p>
        </p:txBody>
      </p:sp>
    </p:spTree>
    <p:extLst>
      <p:ext uri="{BB962C8B-B14F-4D97-AF65-F5344CB8AC3E}">
        <p14:creationId xmlns:p14="http://schemas.microsoft.com/office/powerpoint/2010/main" val="67940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this slide: </a:t>
            </a:r>
          </a:p>
          <a:p>
            <a:r>
              <a:rPr lang="en-US" dirty="0"/>
              <a:t>1. Who can tell me what the proper cold-holding temperature is?</a:t>
            </a:r>
          </a:p>
          <a:p>
            <a:r>
              <a:rPr lang="en-US" dirty="0"/>
              <a:t>2. Who can tell me what the proper hot-holding temperature is? </a:t>
            </a:r>
          </a:p>
          <a:p>
            <a:r>
              <a:rPr lang="en-US" dirty="0"/>
              <a:t>3. Everything in-between is considered the temperature danger zone. </a:t>
            </a:r>
          </a:p>
          <a:p>
            <a:r>
              <a:rPr lang="en-US" dirty="0"/>
              <a:t>4. How often should you check the temperature of your refrigerators?</a:t>
            </a:r>
          </a:p>
          <a:p>
            <a:r>
              <a:rPr lang="en-US" dirty="0"/>
              <a:t>5.How often should you check the temperature of hot-held items? </a:t>
            </a:r>
          </a:p>
          <a:p>
            <a:r>
              <a:rPr lang="en-US" dirty="0"/>
              <a:t>6-7.What are two pieces of equipment that every kitchen must have to verify proper temperatures? </a:t>
            </a:r>
          </a:p>
        </p:txBody>
      </p:sp>
      <p:sp>
        <p:nvSpPr>
          <p:cNvPr id="4" name="Slide Number Placeholder 3"/>
          <p:cNvSpPr>
            <a:spLocks noGrp="1"/>
          </p:cNvSpPr>
          <p:nvPr>
            <p:ph type="sldNum" sz="quarter" idx="5"/>
          </p:nvPr>
        </p:nvSpPr>
        <p:spPr/>
        <p:txBody>
          <a:bodyPr/>
          <a:lstStyle/>
          <a:p>
            <a:fld id="{738D9F76-8DD7-4518-8D10-4A67C3DCF9FA}" type="slidenum">
              <a:rPr lang="en-US" smtClean="0"/>
              <a:t>8</a:t>
            </a:fld>
            <a:endParaRPr lang="en-US"/>
          </a:p>
        </p:txBody>
      </p:sp>
    </p:spTree>
    <p:extLst>
      <p:ext uri="{BB962C8B-B14F-4D97-AF65-F5344CB8AC3E}">
        <p14:creationId xmlns:p14="http://schemas.microsoft.com/office/powerpoint/2010/main" val="2125598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Raise your hand if you already know how to calibrate a thermometer. Randomly call on someone to tell us their process. </a:t>
            </a:r>
          </a:p>
          <a:p>
            <a:pPr marL="0" indent="0">
              <a:buNone/>
            </a:pPr>
            <a:r>
              <a:rPr lang="en-US" dirty="0"/>
              <a:t>2. After you insert the thermometer, what temperature do you want the thermometer to measure? </a:t>
            </a:r>
          </a:p>
          <a:p>
            <a:pPr marL="0" indent="0">
              <a:buNone/>
            </a:pPr>
            <a:r>
              <a:rPr lang="en-US" dirty="0"/>
              <a:t>3. What corrective action should you take if the thermometer doesn’t measure 32F? </a:t>
            </a:r>
          </a:p>
        </p:txBody>
      </p:sp>
      <p:sp>
        <p:nvSpPr>
          <p:cNvPr id="4" name="Slide Number Placeholder 3"/>
          <p:cNvSpPr>
            <a:spLocks noGrp="1"/>
          </p:cNvSpPr>
          <p:nvPr>
            <p:ph type="sldNum" sz="quarter" idx="5"/>
          </p:nvPr>
        </p:nvSpPr>
        <p:spPr/>
        <p:txBody>
          <a:bodyPr/>
          <a:lstStyle/>
          <a:p>
            <a:fld id="{738D9F76-8DD7-4518-8D10-4A67C3DCF9FA}" type="slidenum">
              <a:rPr lang="en-US" smtClean="0"/>
              <a:t>9</a:t>
            </a:fld>
            <a:endParaRPr lang="en-US"/>
          </a:p>
        </p:txBody>
      </p:sp>
    </p:spTree>
    <p:extLst>
      <p:ext uri="{BB962C8B-B14F-4D97-AF65-F5344CB8AC3E}">
        <p14:creationId xmlns:p14="http://schemas.microsoft.com/office/powerpoint/2010/main" val="3330135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for this slide: </a:t>
            </a:r>
          </a:p>
          <a:p>
            <a:r>
              <a:rPr lang="en-US" dirty="0"/>
              <a:t>1. </a:t>
            </a:r>
          </a:p>
          <a:p>
            <a:r>
              <a:rPr lang="en-US" dirty="0"/>
              <a:t>2. </a:t>
            </a:r>
          </a:p>
          <a:p>
            <a:r>
              <a:rPr lang="en-US" dirty="0"/>
              <a:t>3. </a:t>
            </a:r>
          </a:p>
          <a:p>
            <a:r>
              <a:rPr lang="en-US" dirty="0"/>
              <a:t>4. </a:t>
            </a:r>
          </a:p>
          <a:p>
            <a:r>
              <a:rPr lang="en-US" dirty="0"/>
              <a:t>5. </a:t>
            </a:r>
          </a:p>
          <a:p>
            <a:r>
              <a:rPr lang="en-US" dirty="0"/>
              <a:t>6. </a:t>
            </a:r>
          </a:p>
          <a:p>
            <a:r>
              <a:rPr lang="en-US" dirty="0"/>
              <a:t>7. </a:t>
            </a:r>
          </a:p>
          <a:p>
            <a:r>
              <a:rPr lang="en-US" dirty="0"/>
              <a:t>8. </a:t>
            </a:r>
          </a:p>
          <a:p>
            <a:endParaRPr lang="en-US" dirty="0"/>
          </a:p>
        </p:txBody>
      </p:sp>
      <p:sp>
        <p:nvSpPr>
          <p:cNvPr id="4" name="Slide Number Placeholder 3"/>
          <p:cNvSpPr>
            <a:spLocks noGrp="1"/>
          </p:cNvSpPr>
          <p:nvPr>
            <p:ph type="sldNum" sz="quarter" idx="5"/>
          </p:nvPr>
        </p:nvSpPr>
        <p:spPr/>
        <p:txBody>
          <a:bodyPr/>
          <a:lstStyle/>
          <a:p>
            <a:fld id="{738D9F76-8DD7-4518-8D10-4A67C3DCF9FA}" type="slidenum">
              <a:rPr lang="en-US" smtClean="0"/>
              <a:t>10</a:t>
            </a:fld>
            <a:endParaRPr lang="en-US"/>
          </a:p>
        </p:txBody>
      </p:sp>
    </p:spTree>
    <p:extLst>
      <p:ext uri="{BB962C8B-B14F-4D97-AF65-F5344CB8AC3E}">
        <p14:creationId xmlns:p14="http://schemas.microsoft.com/office/powerpoint/2010/main" val="151882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a:p>
            <a:endParaRPr lang="en-US" dirty="0"/>
          </a:p>
          <a:p>
            <a:r>
              <a:rPr lang="en-US" dirty="0"/>
              <a:t>10. How often should you check the temperature of food items in the cooling process? </a:t>
            </a:r>
          </a:p>
        </p:txBody>
      </p:sp>
      <p:sp>
        <p:nvSpPr>
          <p:cNvPr id="4" name="Slide Number Placeholder 3"/>
          <p:cNvSpPr>
            <a:spLocks noGrp="1"/>
          </p:cNvSpPr>
          <p:nvPr>
            <p:ph type="sldNum" sz="quarter" idx="5"/>
          </p:nvPr>
        </p:nvSpPr>
        <p:spPr/>
        <p:txBody>
          <a:bodyPr/>
          <a:lstStyle/>
          <a:p>
            <a:fld id="{738D9F76-8DD7-4518-8D10-4A67C3DCF9FA}" type="slidenum">
              <a:rPr lang="en-US" smtClean="0"/>
              <a:t>11</a:t>
            </a:fld>
            <a:endParaRPr lang="en-US"/>
          </a:p>
        </p:txBody>
      </p:sp>
    </p:spTree>
    <p:extLst>
      <p:ext uri="{BB962C8B-B14F-4D97-AF65-F5344CB8AC3E}">
        <p14:creationId xmlns:p14="http://schemas.microsoft.com/office/powerpoint/2010/main" val="1566618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Shredded Chicken:</a:t>
            </a:r>
          </a:p>
          <a:p>
            <a:r>
              <a:rPr lang="en-US" dirty="0"/>
              <a:t>Prepared on 1/10. If the product is not frozen, what date does it need to be used by? 1/16</a:t>
            </a:r>
          </a:p>
          <a:p>
            <a:r>
              <a:rPr lang="en-US" dirty="0"/>
              <a:t>Now let’s say that the shredded chicken was frozen on 1/12 and was thawed a month later on 2/14. What date does it need to be used by? </a:t>
            </a:r>
          </a:p>
          <a:p>
            <a:endParaRPr lang="en-US" dirty="0"/>
          </a:p>
          <a:p>
            <a:endParaRPr lang="en-US" dirty="0"/>
          </a:p>
        </p:txBody>
      </p:sp>
      <p:sp>
        <p:nvSpPr>
          <p:cNvPr id="4" name="Slide Number Placeholder 3"/>
          <p:cNvSpPr>
            <a:spLocks noGrp="1"/>
          </p:cNvSpPr>
          <p:nvPr>
            <p:ph type="sldNum" sz="quarter" idx="5"/>
          </p:nvPr>
        </p:nvSpPr>
        <p:spPr/>
        <p:txBody>
          <a:bodyPr/>
          <a:lstStyle/>
          <a:p>
            <a:fld id="{738D9F76-8DD7-4518-8D10-4A67C3DCF9FA}" type="slidenum">
              <a:rPr lang="en-US" smtClean="0"/>
              <a:t>12</a:t>
            </a:fld>
            <a:endParaRPr lang="en-US"/>
          </a:p>
        </p:txBody>
      </p:sp>
    </p:spTree>
    <p:extLst>
      <p:ext uri="{BB962C8B-B14F-4D97-AF65-F5344CB8AC3E}">
        <p14:creationId xmlns:p14="http://schemas.microsoft.com/office/powerpoint/2010/main" val="1968204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D9F76-8DD7-4518-8D10-4A67C3DCF9FA}" type="slidenum">
              <a:rPr lang="en-US" smtClean="0"/>
              <a:t>13</a:t>
            </a:fld>
            <a:endParaRPr lang="en-US"/>
          </a:p>
        </p:txBody>
      </p:sp>
    </p:spTree>
    <p:extLst>
      <p:ext uri="{BB962C8B-B14F-4D97-AF65-F5344CB8AC3E}">
        <p14:creationId xmlns:p14="http://schemas.microsoft.com/office/powerpoint/2010/main" val="3809147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a:p>
            <a:endParaRPr lang="en-US" dirty="0"/>
          </a:p>
          <a:p>
            <a:pPr marL="228600" indent="-228600">
              <a:buAutoNum type="arabicPeriod"/>
            </a:pPr>
            <a:r>
              <a:rPr lang="en-US" dirty="0"/>
              <a:t>Each table should state a time in which they are expected to wash their hands. </a:t>
            </a:r>
          </a:p>
          <a:p>
            <a:pPr marL="228600" indent="-228600">
              <a:buAutoNum type="arabicPeriod"/>
            </a:pPr>
            <a:r>
              <a:rPr lang="en-US" dirty="0"/>
              <a:t>Can you use hand sanitizer instead of washing your hands after taking out the trash? </a:t>
            </a:r>
          </a:p>
        </p:txBody>
      </p:sp>
      <p:sp>
        <p:nvSpPr>
          <p:cNvPr id="4" name="Slide Number Placeholder 3"/>
          <p:cNvSpPr>
            <a:spLocks noGrp="1"/>
          </p:cNvSpPr>
          <p:nvPr>
            <p:ph type="sldNum" sz="quarter" idx="5"/>
          </p:nvPr>
        </p:nvSpPr>
        <p:spPr/>
        <p:txBody>
          <a:bodyPr/>
          <a:lstStyle/>
          <a:p>
            <a:fld id="{738D9F76-8DD7-4518-8D10-4A67C3DCF9FA}" type="slidenum">
              <a:rPr lang="en-US" smtClean="0"/>
              <a:t>14</a:t>
            </a:fld>
            <a:endParaRPr lang="en-US"/>
          </a:p>
        </p:txBody>
      </p:sp>
    </p:spTree>
    <p:extLst>
      <p:ext uri="{BB962C8B-B14F-4D97-AF65-F5344CB8AC3E}">
        <p14:creationId xmlns:p14="http://schemas.microsoft.com/office/powerpoint/2010/main" val="62665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t>
            </a:r>
          </a:p>
          <a:p>
            <a:endParaRPr lang="en-US" dirty="0"/>
          </a:p>
          <a:p>
            <a:pPr marL="228600" indent="-228600">
              <a:buAutoNum type="arabicPeriod"/>
            </a:pPr>
            <a:r>
              <a:rPr lang="en-US" dirty="0"/>
              <a:t>I cooked shredded chicken but I know that it will be cooked again when I add it to a burrito. Can I touch the chicken before I add it to the burrito? </a:t>
            </a:r>
          </a:p>
          <a:p>
            <a:pPr marL="228600" indent="-228600">
              <a:buAutoNum type="arabicPeriod"/>
            </a:pPr>
            <a:r>
              <a:rPr lang="en-US" dirty="0"/>
              <a:t>The waitstaff usually garnishes plates before they bring it out to a customer. Can they use their bare hands to add the garnish? </a:t>
            </a:r>
          </a:p>
        </p:txBody>
      </p:sp>
      <p:sp>
        <p:nvSpPr>
          <p:cNvPr id="4" name="Slide Number Placeholder 3"/>
          <p:cNvSpPr>
            <a:spLocks noGrp="1"/>
          </p:cNvSpPr>
          <p:nvPr>
            <p:ph type="sldNum" sz="quarter" idx="5"/>
          </p:nvPr>
        </p:nvSpPr>
        <p:spPr/>
        <p:txBody>
          <a:bodyPr/>
          <a:lstStyle/>
          <a:p>
            <a:fld id="{738D9F76-8DD7-4518-8D10-4A67C3DCF9FA}" type="slidenum">
              <a:rPr lang="en-US" smtClean="0"/>
              <a:t>15</a:t>
            </a:fld>
            <a:endParaRPr lang="en-US"/>
          </a:p>
        </p:txBody>
      </p:sp>
    </p:spTree>
    <p:extLst>
      <p:ext uri="{BB962C8B-B14F-4D97-AF65-F5344CB8AC3E}">
        <p14:creationId xmlns:p14="http://schemas.microsoft.com/office/powerpoint/2010/main" val="3850813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801B1-C8C8-33EA-0DCD-C19BBF73D6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67EC36-2EB1-841C-3961-5524CB9EB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B62A1A-6B26-793D-5CF9-89B481B9261A}"/>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5" name="Footer Placeholder 4">
            <a:extLst>
              <a:ext uri="{FF2B5EF4-FFF2-40B4-BE49-F238E27FC236}">
                <a16:creationId xmlns:a16="http://schemas.microsoft.com/office/drawing/2014/main" id="{BB50B4D4-04BA-8B70-9EAE-FBCA74E95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87A381-ABF9-C05E-8432-14A8D179A74E}"/>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1919040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13D63-0466-E4B8-CCA6-DC5AD351C2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BD8EEA-C95C-BF5C-76B8-538BE6AECE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6E72F-E25F-DDE9-E89C-FB937C8AA346}"/>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5" name="Footer Placeholder 4">
            <a:extLst>
              <a:ext uri="{FF2B5EF4-FFF2-40B4-BE49-F238E27FC236}">
                <a16:creationId xmlns:a16="http://schemas.microsoft.com/office/drawing/2014/main" id="{6D6B2192-8492-70AD-E94E-9DBE0D62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279A0-129E-5419-2ECF-3EB0E7BC02CE}"/>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253059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51154-30DD-C0BC-4C41-4FE467617C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2A1A3E-A204-6251-2AE2-BED16E93E3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D1F4A-6526-EAF2-7667-D58B11D64E07}"/>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5" name="Footer Placeholder 4">
            <a:extLst>
              <a:ext uri="{FF2B5EF4-FFF2-40B4-BE49-F238E27FC236}">
                <a16:creationId xmlns:a16="http://schemas.microsoft.com/office/drawing/2014/main" id="{4CDC3CB9-42EA-063A-99B6-537E53059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B53557-BA20-4EC6-5F6B-EE4069D6D115}"/>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1052988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1AE80-5A7A-A24A-36DE-D0A8E44F45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A56343-E019-C06D-3BE5-D48E86989C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B0BA34-309E-13AB-B752-83F44271C7D3}"/>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5" name="Footer Placeholder 4">
            <a:extLst>
              <a:ext uri="{FF2B5EF4-FFF2-40B4-BE49-F238E27FC236}">
                <a16:creationId xmlns:a16="http://schemas.microsoft.com/office/drawing/2014/main" id="{092CE03B-DD2B-BD46-B532-4BE47BAFFB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47BEE6-2EB0-AE8C-6C31-1FE669DF28B0}"/>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2449892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9FF5E-8CA3-E514-EAD4-9060C90551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F1FD98-6AE5-091A-917E-6BB41371F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386991-EB43-2541-B51E-396BD290B351}"/>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5" name="Footer Placeholder 4">
            <a:extLst>
              <a:ext uri="{FF2B5EF4-FFF2-40B4-BE49-F238E27FC236}">
                <a16:creationId xmlns:a16="http://schemas.microsoft.com/office/drawing/2014/main" id="{E876B1AF-1AA7-4842-36E7-C1FCFD96C5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2E2F9-D3F2-50AF-1B16-68D2F0A7E06E}"/>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398656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104F-6545-4D89-CA9D-EBB43BA80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37992C-115A-1EBF-90BA-89B5F77B77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7BAA5-3D9F-DAFA-BE36-525D91076A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07B0BE-5698-ACEF-B1A1-F6F1D40304BE}"/>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6" name="Footer Placeholder 5">
            <a:extLst>
              <a:ext uri="{FF2B5EF4-FFF2-40B4-BE49-F238E27FC236}">
                <a16:creationId xmlns:a16="http://schemas.microsoft.com/office/drawing/2014/main" id="{D05A584E-461B-7C9E-478F-F58C41318B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555CB-1B30-76A6-039E-B8E3BFF7385D}"/>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159261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0DCE6-A666-175C-2A90-6869AB58BE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FCEF19-E495-43FC-48FE-B016D28FF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989314-F0E0-6C74-2C41-7C3CE85C20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1090B-50C4-6565-1C6F-8254F350FA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E66FF3-2580-F48C-BCE8-9A86255878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A357E2-2393-904B-2472-B8D80CB01121}"/>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8" name="Footer Placeholder 7">
            <a:extLst>
              <a:ext uri="{FF2B5EF4-FFF2-40B4-BE49-F238E27FC236}">
                <a16:creationId xmlns:a16="http://schemas.microsoft.com/office/drawing/2014/main" id="{34F19CC5-ADAE-4F49-E669-72269209E5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5918F7-2A25-8C6A-8A52-D6811E29D4AB}"/>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2250227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1070-D03F-BD45-61F1-383187916F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402F6-DF75-B15C-AD9B-90217966A5FA}"/>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4" name="Footer Placeholder 3">
            <a:extLst>
              <a:ext uri="{FF2B5EF4-FFF2-40B4-BE49-F238E27FC236}">
                <a16:creationId xmlns:a16="http://schemas.microsoft.com/office/drawing/2014/main" id="{693BDB37-8CDF-B374-0462-F34BB56C3A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B95805-8FD7-A51F-440A-1B0603EF559D}"/>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2270137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77F5-CBB6-AEE0-AD5E-9D10BB421FB7}"/>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3" name="Footer Placeholder 2">
            <a:extLst>
              <a:ext uri="{FF2B5EF4-FFF2-40B4-BE49-F238E27FC236}">
                <a16:creationId xmlns:a16="http://schemas.microsoft.com/office/drawing/2014/main" id="{D1EBFE92-82AC-DE32-87B0-57E98B4F85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84B5EC-1825-A6D2-4DDF-318CCEAE6218}"/>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348114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0F78D-91EA-1820-CB0D-BAE0D820C6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B4CBCF-0ABB-F563-D4A4-32B76B33C5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8A9414-ED05-BCFC-70AD-72CDF87FF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78EA8D-97AA-E67B-29CC-5DF36417DF11}"/>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6" name="Footer Placeholder 5">
            <a:extLst>
              <a:ext uri="{FF2B5EF4-FFF2-40B4-BE49-F238E27FC236}">
                <a16:creationId xmlns:a16="http://schemas.microsoft.com/office/drawing/2014/main" id="{8492CA61-44DD-352A-1FF1-041F7A0693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2DB37-6AD1-35B1-8284-15712AB0A6CC}"/>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294397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E189D-9394-8DDA-0DC2-A129B7377A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ADE196-4C51-6831-4C67-8CEE99B9E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CF749B-6276-80F8-5BAA-431EEAD95E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972E2C-F226-36F3-0F19-18B8B29872E3}"/>
              </a:ext>
            </a:extLst>
          </p:cNvPr>
          <p:cNvSpPr>
            <a:spLocks noGrp="1"/>
          </p:cNvSpPr>
          <p:nvPr>
            <p:ph type="dt" sz="half" idx="10"/>
          </p:nvPr>
        </p:nvSpPr>
        <p:spPr/>
        <p:txBody>
          <a:bodyPr/>
          <a:lstStyle/>
          <a:p>
            <a:fld id="{E0042BF5-917A-4F76-8943-920EF0002502}" type="datetimeFigureOut">
              <a:rPr lang="en-US" smtClean="0"/>
              <a:t>1/29/2024</a:t>
            </a:fld>
            <a:endParaRPr lang="en-US"/>
          </a:p>
        </p:txBody>
      </p:sp>
      <p:sp>
        <p:nvSpPr>
          <p:cNvPr id="6" name="Footer Placeholder 5">
            <a:extLst>
              <a:ext uri="{FF2B5EF4-FFF2-40B4-BE49-F238E27FC236}">
                <a16:creationId xmlns:a16="http://schemas.microsoft.com/office/drawing/2014/main" id="{55FF0BC5-7471-C9AF-91A4-6CB1340B1A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1BB2CD-3C7E-C18A-31C3-636B64219C8A}"/>
              </a:ext>
            </a:extLst>
          </p:cNvPr>
          <p:cNvSpPr>
            <a:spLocks noGrp="1"/>
          </p:cNvSpPr>
          <p:nvPr>
            <p:ph type="sldNum" sz="quarter" idx="12"/>
          </p:nvPr>
        </p:nvSpPr>
        <p:spPr/>
        <p:txBody>
          <a:bodyPr/>
          <a:lstStyle/>
          <a:p>
            <a:fld id="{A8C4B200-A010-4925-97D9-9CE4530D9772}" type="slidenum">
              <a:rPr lang="en-US" smtClean="0"/>
              <a:t>‹#›</a:t>
            </a:fld>
            <a:endParaRPr lang="en-US"/>
          </a:p>
        </p:txBody>
      </p:sp>
    </p:spTree>
    <p:extLst>
      <p:ext uri="{BB962C8B-B14F-4D97-AF65-F5344CB8AC3E}">
        <p14:creationId xmlns:p14="http://schemas.microsoft.com/office/powerpoint/2010/main" val="2241654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D8CA3-A896-90FA-30E6-2C1BFC3D99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8E157-E77A-3B70-A81D-C3B5F9FD91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A4CE8D-DF44-8A4E-5FE9-04CD4F29F4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42BF5-917A-4F76-8943-920EF0002502}" type="datetimeFigureOut">
              <a:rPr lang="en-US" smtClean="0"/>
              <a:t>1/29/2024</a:t>
            </a:fld>
            <a:endParaRPr lang="en-US"/>
          </a:p>
        </p:txBody>
      </p:sp>
      <p:sp>
        <p:nvSpPr>
          <p:cNvPr id="5" name="Footer Placeholder 4">
            <a:extLst>
              <a:ext uri="{FF2B5EF4-FFF2-40B4-BE49-F238E27FC236}">
                <a16:creationId xmlns:a16="http://schemas.microsoft.com/office/drawing/2014/main" id="{25A48816-EB94-E8BA-763A-2D2B481620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9D052C-0533-B77B-7AFB-961103FF13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4B200-A010-4925-97D9-9CE4530D9772}" type="slidenum">
              <a:rPr lang="en-US" smtClean="0"/>
              <a:t>‹#›</a:t>
            </a:fld>
            <a:endParaRPr lang="en-US"/>
          </a:p>
        </p:txBody>
      </p:sp>
    </p:spTree>
    <p:extLst>
      <p:ext uri="{BB962C8B-B14F-4D97-AF65-F5344CB8AC3E}">
        <p14:creationId xmlns:p14="http://schemas.microsoft.com/office/powerpoint/2010/main" val="797294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8.emf"/></Relationships>
</file>

<file path=ppt/slides/_rels/slide11.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2.svg"/><Relationship Id="rId11" Type="http://schemas.openxmlformats.org/officeDocument/2006/relationships/image" Target="../media/image27.jp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38.jpeg"/></Relationships>
</file>

<file path=ppt/slides/_rels/slide15.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1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ACD88A-2985-FF0D-DEC6-E3C0DB40C157}"/>
              </a:ext>
            </a:extLst>
          </p:cNvPr>
          <p:cNvSpPr>
            <a:spLocks noGrp="1"/>
          </p:cNvSpPr>
          <p:nvPr>
            <p:ph type="ctrTitle"/>
          </p:nvPr>
        </p:nvSpPr>
        <p:spPr>
          <a:xfrm>
            <a:off x="1524000" y="1293338"/>
            <a:ext cx="9144000" cy="3274592"/>
          </a:xfrm>
        </p:spPr>
        <p:txBody>
          <a:bodyPr anchor="ctr">
            <a:normAutofit/>
          </a:bodyPr>
          <a:lstStyle/>
          <a:p>
            <a:r>
              <a:rPr lang="en-US" sz="7200"/>
              <a:t>Food Safety:</a:t>
            </a:r>
            <a:br>
              <a:rPr lang="en-US" sz="7200"/>
            </a:br>
            <a:r>
              <a:rPr lang="en-US" sz="7200"/>
              <a:t>An Overview</a:t>
            </a:r>
          </a:p>
        </p:txBody>
      </p:sp>
      <p:cxnSp>
        <p:nvCxnSpPr>
          <p:cNvPr id="38" name="Straight Connector 37">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622A344-24DF-C770-75C3-9344E71600EE}"/>
              </a:ext>
            </a:extLst>
          </p:cNvPr>
          <p:cNvPicPr>
            <a:picLocks noChangeAspect="1"/>
          </p:cNvPicPr>
          <p:nvPr/>
        </p:nvPicPr>
        <p:blipFill>
          <a:blip r:embed="rId2"/>
          <a:stretch>
            <a:fillRect/>
          </a:stretch>
        </p:blipFill>
        <p:spPr>
          <a:xfrm>
            <a:off x="5024521" y="5309306"/>
            <a:ext cx="2142956" cy="803275"/>
          </a:xfrm>
          <a:prstGeom prst="rect">
            <a:avLst/>
          </a:prstGeom>
        </p:spPr>
      </p:pic>
    </p:spTree>
    <p:extLst>
      <p:ext uri="{BB962C8B-B14F-4D97-AF65-F5344CB8AC3E}">
        <p14:creationId xmlns:p14="http://schemas.microsoft.com/office/powerpoint/2010/main" val="1959580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6CCD88BC-4E12-B75D-E749-842D669B6A55}"/>
              </a:ext>
            </a:extLst>
          </p:cNvPr>
          <p:cNvSpPr>
            <a:spLocks noGrp="1"/>
          </p:cNvSpPr>
          <p:nvPr>
            <p:ph type="title"/>
          </p:nvPr>
        </p:nvSpPr>
        <p:spPr>
          <a:xfrm>
            <a:off x="727161" y="2939394"/>
            <a:ext cx="4036334" cy="2387600"/>
          </a:xfrm>
        </p:spPr>
        <p:txBody>
          <a:bodyPr vert="horz" lIns="91440" tIns="45720" rIns="91440" bIns="45720" rtlCol="0" anchor="t">
            <a:normAutofit/>
          </a:bodyPr>
          <a:lstStyle/>
          <a:p>
            <a:r>
              <a:rPr lang="en-US" sz="4800" kern="1200" dirty="0">
                <a:solidFill>
                  <a:schemeClr val="tx1"/>
                </a:solidFill>
                <a:latin typeface="+mj-lt"/>
                <a:ea typeface="+mj-ea"/>
                <a:cs typeface="+mj-cs"/>
              </a:rPr>
              <a:t>Cooking &amp; Reheating Temperatures</a:t>
            </a:r>
          </a:p>
        </p:txBody>
      </p:sp>
      <p:grpSp>
        <p:nvGrpSpPr>
          <p:cNvPr id="31" name="Group 3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3" name="Rectangle 2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8">
            <a:extLst>
              <a:ext uri="{FF2B5EF4-FFF2-40B4-BE49-F238E27FC236}">
                <a16:creationId xmlns:a16="http://schemas.microsoft.com/office/drawing/2014/main" id="{1C346C26-0B3F-0ED8-2562-3097F6ACEE33}"/>
              </a:ext>
            </a:extLst>
          </p:cNvPr>
          <p:cNvSpPr txBox="1">
            <a:spLocks noChangeArrowheads="1"/>
          </p:cNvSpPr>
          <p:nvPr/>
        </p:nvSpPr>
        <p:spPr bwMode="auto">
          <a:xfrm>
            <a:off x="5941173" y="4557724"/>
            <a:ext cx="5686425" cy="714375"/>
          </a:xfrm>
          <a:prstGeom prst="rect">
            <a:avLst/>
          </a:prstGeom>
          <a:solidFill>
            <a:srgbClr val="FFD966"/>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Temperature Danger Zone: 41</a:t>
            </a:r>
            <a:r>
              <a:rPr kumimoji="0" lang="en-US" altLang="en-US" sz="16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16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  to  135</a:t>
            </a:r>
            <a:r>
              <a:rPr kumimoji="0" lang="en-US" altLang="en-US" sz="16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1600" b="1"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Text Box 3">
            <a:extLst>
              <a:ext uri="{FF2B5EF4-FFF2-40B4-BE49-F238E27FC236}">
                <a16:creationId xmlns:a16="http://schemas.microsoft.com/office/drawing/2014/main" id="{0DFE2458-033C-C389-7D2D-C9FE4E7ADFFB}"/>
              </a:ext>
            </a:extLst>
          </p:cNvPr>
          <p:cNvSpPr txBox="1">
            <a:spLocks noChangeArrowheads="1"/>
          </p:cNvSpPr>
          <p:nvPr/>
        </p:nvSpPr>
        <p:spPr bwMode="auto">
          <a:xfrm>
            <a:off x="7422311" y="3628120"/>
            <a:ext cx="4206875" cy="771525"/>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Cook temperature of fruits, vegetables, and grains that will be held hot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Reheat temperature for commercially manufactured TCS Foods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Minimum temperature required for hot-holding food items</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grpSp>
        <p:nvGrpSpPr>
          <p:cNvPr id="18" name="Group 17">
            <a:extLst>
              <a:ext uri="{FF2B5EF4-FFF2-40B4-BE49-F238E27FC236}">
                <a16:creationId xmlns:a16="http://schemas.microsoft.com/office/drawing/2014/main" id="{C718F45B-DEE7-81CB-932C-D2E41E4B20E8}"/>
              </a:ext>
            </a:extLst>
          </p:cNvPr>
          <p:cNvGrpSpPr/>
          <p:nvPr/>
        </p:nvGrpSpPr>
        <p:grpSpPr>
          <a:xfrm>
            <a:off x="4213645" y="309442"/>
            <a:ext cx="1348807" cy="6459556"/>
            <a:chOff x="0" y="1"/>
            <a:chExt cx="1431290" cy="7685763"/>
          </a:xfrm>
        </p:grpSpPr>
        <p:grpSp>
          <p:nvGrpSpPr>
            <p:cNvPr id="19" name="Group 18">
              <a:extLst>
                <a:ext uri="{FF2B5EF4-FFF2-40B4-BE49-F238E27FC236}">
                  <a16:creationId xmlns:a16="http://schemas.microsoft.com/office/drawing/2014/main" id="{8BD3EDCA-1E3B-52CC-FF7F-0BEF3234BE23}"/>
                </a:ext>
              </a:extLst>
            </p:cNvPr>
            <p:cNvGrpSpPr/>
            <p:nvPr/>
          </p:nvGrpSpPr>
          <p:grpSpPr>
            <a:xfrm>
              <a:off x="0" y="1"/>
              <a:ext cx="1431290" cy="7685763"/>
              <a:chOff x="0" y="1"/>
              <a:chExt cx="1431290" cy="7087938"/>
            </a:xfrm>
          </p:grpSpPr>
          <p:sp>
            <p:nvSpPr>
              <p:cNvPr id="123" name="Oval 122">
                <a:extLst>
                  <a:ext uri="{FF2B5EF4-FFF2-40B4-BE49-F238E27FC236}">
                    <a16:creationId xmlns:a16="http://schemas.microsoft.com/office/drawing/2014/main" id="{A8EEB3B8-8E79-910A-BDC8-49EFD77F9437}"/>
                  </a:ext>
                </a:extLst>
              </p:cNvPr>
              <p:cNvSpPr/>
              <p:nvPr/>
            </p:nvSpPr>
            <p:spPr>
              <a:xfrm>
                <a:off x="0" y="5417986"/>
                <a:ext cx="1431290" cy="1668297"/>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4" name="Group 123">
                <a:extLst>
                  <a:ext uri="{FF2B5EF4-FFF2-40B4-BE49-F238E27FC236}">
                    <a16:creationId xmlns:a16="http://schemas.microsoft.com/office/drawing/2014/main" id="{F148B384-685F-55AF-62C1-7CAAE6E37426}"/>
                  </a:ext>
                </a:extLst>
              </p:cNvPr>
              <p:cNvGrpSpPr/>
              <p:nvPr/>
            </p:nvGrpSpPr>
            <p:grpSpPr>
              <a:xfrm>
                <a:off x="1656" y="1"/>
                <a:ext cx="1428447" cy="7087938"/>
                <a:chOff x="0" y="1"/>
                <a:chExt cx="1428447" cy="7087938"/>
              </a:xfrm>
            </p:grpSpPr>
            <p:sp>
              <p:nvSpPr>
                <p:cNvPr id="125" name="Rectangle: Rounded Corners 124">
                  <a:extLst>
                    <a:ext uri="{FF2B5EF4-FFF2-40B4-BE49-F238E27FC236}">
                      <a16:creationId xmlns:a16="http://schemas.microsoft.com/office/drawing/2014/main" id="{96349547-6445-AABB-F09B-B229D961FD1D}"/>
                    </a:ext>
                  </a:extLst>
                </p:cNvPr>
                <p:cNvSpPr/>
                <p:nvPr/>
              </p:nvSpPr>
              <p:spPr>
                <a:xfrm>
                  <a:off x="186028" y="1"/>
                  <a:ext cx="1092848" cy="6796351"/>
                </a:xfrm>
                <a:prstGeom prst="roundRect">
                  <a:avLst/>
                </a:prstGeom>
                <a:gradFill flip="none" rotWithShape="1">
                  <a:gsLst>
                    <a:gs pos="39000">
                      <a:srgbClr val="9E4B61"/>
                    </a:gs>
                    <a:gs pos="8000">
                      <a:srgbClr val="C00000"/>
                    </a:gs>
                    <a:gs pos="73000">
                      <a:srgbClr val="7B95C2"/>
                    </a:gs>
                  </a:gsLst>
                  <a:lin ang="5400000" scaled="1"/>
                  <a:tileRect/>
                </a:gra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Oval 125">
                  <a:extLst>
                    <a:ext uri="{FF2B5EF4-FFF2-40B4-BE49-F238E27FC236}">
                      <a16:creationId xmlns:a16="http://schemas.microsoft.com/office/drawing/2014/main" id="{AFE76FB5-DB4F-E0CF-7FE2-A554DC417A8B}"/>
                    </a:ext>
                  </a:extLst>
                </p:cNvPr>
                <p:cNvSpPr/>
                <p:nvPr/>
              </p:nvSpPr>
              <p:spPr>
                <a:xfrm>
                  <a:off x="0" y="5419642"/>
                  <a:ext cx="1428447" cy="1668297"/>
                </a:xfrm>
                <a:prstGeom prst="ellipse">
                  <a:avLst/>
                </a:prstGeom>
                <a:gradFill flip="none" rotWithShape="1">
                  <a:gsLst>
                    <a:gs pos="40000">
                      <a:schemeClr val="accent1">
                        <a:lumMod val="75000"/>
                      </a:schemeClr>
                    </a:gs>
                    <a:gs pos="0">
                      <a:schemeClr val="accent1">
                        <a:lumMod val="75000"/>
                      </a:schemeClr>
                    </a:gs>
                    <a:gs pos="73000">
                      <a:srgbClr val="7B95C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1" name="Group 20">
              <a:extLst>
                <a:ext uri="{FF2B5EF4-FFF2-40B4-BE49-F238E27FC236}">
                  <a16:creationId xmlns:a16="http://schemas.microsoft.com/office/drawing/2014/main" id="{8606F8E9-1F60-F36A-F409-1DF7EF9EDB47}"/>
                </a:ext>
              </a:extLst>
            </p:cNvPr>
            <p:cNvGrpSpPr/>
            <p:nvPr/>
          </p:nvGrpSpPr>
          <p:grpSpPr>
            <a:xfrm>
              <a:off x="185184" y="212651"/>
              <a:ext cx="461176" cy="5879805"/>
              <a:chOff x="0" y="0"/>
              <a:chExt cx="461176" cy="5879805"/>
            </a:xfrm>
          </p:grpSpPr>
          <p:cxnSp>
            <p:nvCxnSpPr>
              <p:cNvPr id="33" name="Straight Connector 32">
                <a:extLst>
                  <a:ext uri="{FF2B5EF4-FFF2-40B4-BE49-F238E27FC236}">
                    <a16:creationId xmlns:a16="http://schemas.microsoft.com/office/drawing/2014/main" id="{C357EAE3-A6F7-2C0D-C86D-37B8937C8133}"/>
                  </a:ext>
                </a:extLst>
              </p:cNvPr>
              <p:cNvCxnSpPr/>
              <p:nvPr/>
            </p:nvCxnSpPr>
            <p:spPr>
              <a:xfrm>
                <a:off x="0" y="5475768"/>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5921DC44-A729-06C6-AA54-1793A2379D49}"/>
                  </a:ext>
                </a:extLst>
              </p:cNvPr>
              <p:cNvCxnSpPr/>
              <p:nvPr/>
            </p:nvCxnSpPr>
            <p:spPr>
              <a:xfrm>
                <a:off x="0" y="5284382"/>
                <a:ext cx="3804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EC4D8A9E-0B36-95FE-E809-7D4C629C9B18}"/>
                  </a:ext>
                </a:extLst>
              </p:cNvPr>
              <p:cNvCxnSpPr/>
              <p:nvPr/>
            </p:nvCxnSpPr>
            <p:spPr>
              <a:xfrm>
                <a:off x="0" y="5348177"/>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B6FAA24-5D25-F505-C282-4AD1D25E469C}"/>
                  </a:ext>
                </a:extLst>
              </p:cNvPr>
              <p:cNvCxnSpPr/>
              <p:nvPr/>
            </p:nvCxnSpPr>
            <p:spPr>
              <a:xfrm>
                <a:off x="0" y="5411972"/>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26468718-40C6-C25A-8B55-0A54B81CFAA3}"/>
                  </a:ext>
                </a:extLst>
              </p:cNvPr>
              <p:cNvCxnSpPr/>
              <p:nvPr/>
            </p:nvCxnSpPr>
            <p:spPr>
              <a:xfrm>
                <a:off x="0" y="5550196"/>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0E0EBEE0-4563-7C74-EC97-CAB5AF94EB0A}"/>
                  </a:ext>
                </a:extLst>
              </p:cNvPr>
              <p:cNvCxnSpPr/>
              <p:nvPr/>
            </p:nvCxnSpPr>
            <p:spPr>
              <a:xfrm>
                <a:off x="0" y="1190847"/>
                <a:ext cx="226225" cy="0"/>
              </a:xfrm>
              <a:prstGeom prst="line">
                <a:avLst/>
              </a:prstGeom>
              <a:noFill/>
              <a:ln w="28575" cap="flat" cmpd="sng" algn="ctr">
                <a:solidFill>
                  <a:sysClr val="windowText" lastClr="000000"/>
                </a:solidFill>
                <a:prstDash val="solid"/>
                <a:miter lim="800000"/>
              </a:ln>
              <a:effectLst/>
            </p:spPr>
          </p:cxnSp>
          <p:cxnSp>
            <p:nvCxnSpPr>
              <p:cNvPr id="39" name="Straight Connector 38">
                <a:extLst>
                  <a:ext uri="{FF2B5EF4-FFF2-40B4-BE49-F238E27FC236}">
                    <a16:creationId xmlns:a16="http://schemas.microsoft.com/office/drawing/2014/main" id="{5955766C-31A6-985A-7A66-500AE70BD2FF}"/>
                  </a:ext>
                </a:extLst>
              </p:cNvPr>
              <p:cNvCxnSpPr/>
              <p:nvPr/>
            </p:nvCxnSpPr>
            <p:spPr>
              <a:xfrm>
                <a:off x="0" y="988828"/>
                <a:ext cx="380471" cy="0"/>
              </a:xfrm>
              <a:prstGeom prst="line">
                <a:avLst/>
              </a:prstGeom>
              <a:noFill/>
              <a:ln w="28575"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63C2621F-BDD9-9874-356B-EC81495799FC}"/>
                  </a:ext>
                </a:extLst>
              </p:cNvPr>
              <p:cNvCxnSpPr/>
              <p:nvPr/>
            </p:nvCxnSpPr>
            <p:spPr>
              <a:xfrm>
                <a:off x="0" y="1052624"/>
                <a:ext cx="226225" cy="0"/>
              </a:xfrm>
              <a:prstGeom prst="line">
                <a:avLst/>
              </a:prstGeom>
              <a:noFill/>
              <a:ln w="28575" cap="flat" cmpd="sng" algn="ctr">
                <a:solidFill>
                  <a:sysClr val="windowText" lastClr="000000"/>
                </a:solidFill>
                <a:prstDash val="solid"/>
                <a:miter lim="800000"/>
              </a:ln>
              <a:effectLst/>
            </p:spPr>
          </p:cxnSp>
          <p:cxnSp>
            <p:nvCxnSpPr>
              <p:cNvPr id="41" name="Straight Connector 40">
                <a:extLst>
                  <a:ext uri="{FF2B5EF4-FFF2-40B4-BE49-F238E27FC236}">
                    <a16:creationId xmlns:a16="http://schemas.microsoft.com/office/drawing/2014/main" id="{81114FA7-10D8-EF8F-A917-C6B66D86CFDE}"/>
                  </a:ext>
                </a:extLst>
              </p:cNvPr>
              <p:cNvCxnSpPr/>
              <p:nvPr/>
            </p:nvCxnSpPr>
            <p:spPr>
              <a:xfrm>
                <a:off x="0" y="1127051"/>
                <a:ext cx="226225" cy="0"/>
              </a:xfrm>
              <a:prstGeom prst="line">
                <a:avLst/>
              </a:prstGeom>
              <a:noFill/>
              <a:ln w="28575"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544EB651-59AC-C2FD-4FEF-DA14255DCEC8}"/>
                  </a:ext>
                </a:extLst>
              </p:cNvPr>
              <p:cNvCxnSpPr/>
              <p:nvPr/>
            </p:nvCxnSpPr>
            <p:spPr>
              <a:xfrm>
                <a:off x="0" y="1254642"/>
                <a:ext cx="226225" cy="0"/>
              </a:xfrm>
              <a:prstGeom prst="line">
                <a:avLst/>
              </a:prstGeom>
              <a:noFill/>
              <a:ln w="28575" cap="flat" cmpd="sng" algn="ctr">
                <a:solidFill>
                  <a:sysClr val="windowText" lastClr="000000"/>
                </a:solidFill>
                <a:prstDash val="solid"/>
                <a:miter lim="800000"/>
              </a:ln>
              <a:effectLst/>
            </p:spPr>
          </p:cxnSp>
          <p:cxnSp>
            <p:nvCxnSpPr>
              <p:cNvPr id="43" name="Straight Connector 42">
                <a:extLst>
                  <a:ext uri="{FF2B5EF4-FFF2-40B4-BE49-F238E27FC236}">
                    <a16:creationId xmlns:a16="http://schemas.microsoft.com/office/drawing/2014/main" id="{1202EFCE-B15B-F5E8-6101-64A864E2C2DC}"/>
                  </a:ext>
                </a:extLst>
              </p:cNvPr>
              <p:cNvCxnSpPr/>
              <p:nvPr/>
            </p:nvCxnSpPr>
            <p:spPr>
              <a:xfrm>
                <a:off x="0" y="1520456"/>
                <a:ext cx="226225" cy="0"/>
              </a:xfrm>
              <a:prstGeom prst="line">
                <a:avLst/>
              </a:prstGeom>
              <a:noFill/>
              <a:ln w="28575" cap="flat" cmpd="sng" algn="ctr">
                <a:solidFill>
                  <a:sysClr val="windowText" lastClr="000000"/>
                </a:solidFill>
                <a:prstDash val="solid"/>
                <a:miter lim="800000"/>
              </a:ln>
              <a:effectLst/>
            </p:spPr>
          </p:cxnSp>
          <p:cxnSp>
            <p:nvCxnSpPr>
              <p:cNvPr id="44" name="Straight Connector 43">
                <a:extLst>
                  <a:ext uri="{FF2B5EF4-FFF2-40B4-BE49-F238E27FC236}">
                    <a16:creationId xmlns:a16="http://schemas.microsoft.com/office/drawing/2014/main" id="{8433AA4D-0B13-8ACE-9B30-47025E4F3141}"/>
                  </a:ext>
                </a:extLst>
              </p:cNvPr>
              <p:cNvCxnSpPr/>
              <p:nvPr/>
            </p:nvCxnSpPr>
            <p:spPr>
              <a:xfrm>
                <a:off x="0" y="1318437"/>
                <a:ext cx="380471" cy="0"/>
              </a:xfrm>
              <a:prstGeom prst="line">
                <a:avLst/>
              </a:prstGeom>
              <a:noFill/>
              <a:ln w="28575" cap="flat" cmpd="sng" algn="ctr">
                <a:solidFill>
                  <a:sysClr val="windowText" lastClr="000000"/>
                </a:solidFill>
                <a:prstDash val="solid"/>
                <a:miter lim="800000"/>
              </a:ln>
              <a:effectLst/>
            </p:spPr>
          </p:cxnSp>
          <p:cxnSp>
            <p:nvCxnSpPr>
              <p:cNvPr id="45" name="Straight Connector 44">
                <a:extLst>
                  <a:ext uri="{FF2B5EF4-FFF2-40B4-BE49-F238E27FC236}">
                    <a16:creationId xmlns:a16="http://schemas.microsoft.com/office/drawing/2014/main" id="{FF56916F-DB58-FAE1-2796-826F4234A995}"/>
                  </a:ext>
                </a:extLst>
              </p:cNvPr>
              <p:cNvCxnSpPr/>
              <p:nvPr/>
            </p:nvCxnSpPr>
            <p:spPr>
              <a:xfrm>
                <a:off x="0" y="1382233"/>
                <a:ext cx="226225" cy="0"/>
              </a:xfrm>
              <a:prstGeom prst="line">
                <a:avLst/>
              </a:prstGeom>
              <a:noFill/>
              <a:ln w="28575" cap="flat" cmpd="sng" algn="ctr">
                <a:solidFill>
                  <a:sysClr val="windowText" lastClr="000000"/>
                </a:solidFill>
                <a:prstDash val="solid"/>
                <a:miter lim="800000"/>
              </a:ln>
              <a:effectLst/>
            </p:spPr>
          </p:cxnSp>
          <p:cxnSp>
            <p:nvCxnSpPr>
              <p:cNvPr id="46" name="Straight Connector 45">
                <a:extLst>
                  <a:ext uri="{FF2B5EF4-FFF2-40B4-BE49-F238E27FC236}">
                    <a16:creationId xmlns:a16="http://schemas.microsoft.com/office/drawing/2014/main" id="{B3B211D9-9194-7940-E7BE-002F9046CE83}"/>
                  </a:ext>
                </a:extLst>
              </p:cNvPr>
              <p:cNvCxnSpPr/>
              <p:nvPr/>
            </p:nvCxnSpPr>
            <p:spPr>
              <a:xfrm>
                <a:off x="0" y="1456661"/>
                <a:ext cx="226225" cy="0"/>
              </a:xfrm>
              <a:prstGeom prst="line">
                <a:avLst/>
              </a:prstGeom>
              <a:noFill/>
              <a:ln w="28575" cap="flat" cmpd="sng" algn="ctr">
                <a:solidFill>
                  <a:sysClr val="windowText" lastClr="000000"/>
                </a:solidFill>
                <a:prstDash val="solid"/>
                <a:miter lim="800000"/>
              </a:ln>
              <a:effectLst/>
            </p:spPr>
          </p:cxnSp>
          <p:cxnSp>
            <p:nvCxnSpPr>
              <p:cNvPr id="47" name="Straight Connector 46">
                <a:extLst>
                  <a:ext uri="{FF2B5EF4-FFF2-40B4-BE49-F238E27FC236}">
                    <a16:creationId xmlns:a16="http://schemas.microsoft.com/office/drawing/2014/main" id="{36841B7F-41AD-4C1B-3D31-C26B84AEB5CB}"/>
                  </a:ext>
                </a:extLst>
              </p:cNvPr>
              <p:cNvCxnSpPr/>
              <p:nvPr/>
            </p:nvCxnSpPr>
            <p:spPr>
              <a:xfrm>
                <a:off x="0" y="1584251"/>
                <a:ext cx="226225" cy="0"/>
              </a:xfrm>
              <a:prstGeom prst="line">
                <a:avLst/>
              </a:prstGeom>
              <a:noFill/>
              <a:ln w="28575" cap="flat" cmpd="sng" algn="ctr">
                <a:solidFill>
                  <a:sysClr val="windowText" lastClr="000000"/>
                </a:solidFill>
                <a:prstDash val="solid"/>
                <a:miter lim="800000"/>
              </a:ln>
              <a:effectLst/>
            </p:spPr>
          </p:cxnSp>
          <p:cxnSp>
            <p:nvCxnSpPr>
              <p:cNvPr id="48" name="Straight Connector 47">
                <a:extLst>
                  <a:ext uri="{FF2B5EF4-FFF2-40B4-BE49-F238E27FC236}">
                    <a16:creationId xmlns:a16="http://schemas.microsoft.com/office/drawing/2014/main" id="{F4E761BE-BCDB-B36F-7000-ED9416F4A440}"/>
                  </a:ext>
                </a:extLst>
              </p:cNvPr>
              <p:cNvCxnSpPr/>
              <p:nvPr/>
            </p:nvCxnSpPr>
            <p:spPr>
              <a:xfrm>
                <a:off x="0" y="1850065"/>
                <a:ext cx="226225" cy="0"/>
              </a:xfrm>
              <a:prstGeom prst="line">
                <a:avLst/>
              </a:prstGeom>
              <a:noFill/>
              <a:ln w="28575" cap="flat" cmpd="sng" algn="ctr">
                <a:solidFill>
                  <a:sysClr val="windowText" lastClr="000000"/>
                </a:solidFill>
                <a:prstDash val="solid"/>
                <a:miter lim="800000"/>
              </a:ln>
              <a:effectLst/>
            </p:spPr>
          </p:cxnSp>
          <p:cxnSp>
            <p:nvCxnSpPr>
              <p:cNvPr id="49" name="Straight Connector 48">
                <a:extLst>
                  <a:ext uri="{FF2B5EF4-FFF2-40B4-BE49-F238E27FC236}">
                    <a16:creationId xmlns:a16="http://schemas.microsoft.com/office/drawing/2014/main" id="{27A194D7-A74B-6B99-6B2B-D05A4261B5FE}"/>
                  </a:ext>
                </a:extLst>
              </p:cNvPr>
              <p:cNvCxnSpPr/>
              <p:nvPr/>
            </p:nvCxnSpPr>
            <p:spPr>
              <a:xfrm>
                <a:off x="0" y="1648047"/>
                <a:ext cx="380471" cy="0"/>
              </a:xfrm>
              <a:prstGeom prst="line">
                <a:avLst/>
              </a:prstGeom>
              <a:noFill/>
              <a:ln w="28575" cap="flat" cmpd="sng" algn="ctr">
                <a:solidFill>
                  <a:sysClr val="windowText" lastClr="000000"/>
                </a:solidFill>
                <a:prstDash val="solid"/>
                <a:miter lim="800000"/>
              </a:ln>
              <a:effectLst/>
            </p:spPr>
          </p:cxnSp>
          <p:cxnSp>
            <p:nvCxnSpPr>
              <p:cNvPr id="50" name="Straight Connector 49">
                <a:extLst>
                  <a:ext uri="{FF2B5EF4-FFF2-40B4-BE49-F238E27FC236}">
                    <a16:creationId xmlns:a16="http://schemas.microsoft.com/office/drawing/2014/main" id="{855F356A-624A-07AC-EC86-62E2C089B4D9}"/>
                  </a:ext>
                </a:extLst>
              </p:cNvPr>
              <p:cNvCxnSpPr/>
              <p:nvPr/>
            </p:nvCxnSpPr>
            <p:spPr>
              <a:xfrm>
                <a:off x="0" y="1722475"/>
                <a:ext cx="226225" cy="0"/>
              </a:xfrm>
              <a:prstGeom prst="line">
                <a:avLst/>
              </a:prstGeom>
              <a:noFill/>
              <a:ln w="28575" cap="flat" cmpd="sng" algn="ctr">
                <a:solidFill>
                  <a:sysClr val="windowText" lastClr="000000"/>
                </a:solidFill>
                <a:prstDash val="solid"/>
                <a:miter lim="800000"/>
              </a:ln>
              <a:effectLst/>
            </p:spPr>
          </p:cxnSp>
          <p:cxnSp>
            <p:nvCxnSpPr>
              <p:cNvPr id="51" name="Straight Connector 50">
                <a:extLst>
                  <a:ext uri="{FF2B5EF4-FFF2-40B4-BE49-F238E27FC236}">
                    <a16:creationId xmlns:a16="http://schemas.microsoft.com/office/drawing/2014/main" id="{F642B846-5D7F-28FA-04B5-DDAE72EDCC3B}"/>
                  </a:ext>
                </a:extLst>
              </p:cNvPr>
              <p:cNvCxnSpPr/>
              <p:nvPr/>
            </p:nvCxnSpPr>
            <p:spPr>
              <a:xfrm>
                <a:off x="0" y="1786270"/>
                <a:ext cx="226225" cy="0"/>
              </a:xfrm>
              <a:prstGeom prst="line">
                <a:avLst/>
              </a:prstGeom>
              <a:noFill/>
              <a:ln w="28575" cap="flat" cmpd="sng" algn="ctr">
                <a:solidFill>
                  <a:sysClr val="windowText" lastClr="000000"/>
                </a:solidFill>
                <a:prstDash val="solid"/>
                <a:miter lim="800000"/>
              </a:ln>
              <a:effectLst/>
            </p:spPr>
          </p:cxnSp>
          <p:cxnSp>
            <p:nvCxnSpPr>
              <p:cNvPr id="52" name="Straight Connector 51">
                <a:extLst>
                  <a:ext uri="{FF2B5EF4-FFF2-40B4-BE49-F238E27FC236}">
                    <a16:creationId xmlns:a16="http://schemas.microsoft.com/office/drawing/2014/main" id="{4F4AC93F-49BC-958F-8B65-2224DF9C3FA5}"/>
                  </a:ext>
                </a:extLst>
              </p:cNvPr>
              <p:cNvCxnSpPr/>
              <p:nvPr/>
            </p:nvCxnSpPr>
            <p:spPr>
              <a:xfrm>
                <a:off x="0" y="1913861"/>
                <a:ext cx="226225" cy="0"/>
              </a:xfrm>
              <a:prstGeom prst="line">
                <a:avLst/>
              </a:prstGeom>
              <a:noFill/>
              <a:ln w="28575" cap="flat" cmpd="sng" algn="ctr">
                <a:solidFill>
                  <a:sysClr val="windowText" lastClr="000000"/>
                </a:solidFill>
                <a:prstDash val="solid"/>
                <a:miter lim="800000"/>
              </a:ln>
              <a:effectLst/>
            </p:spPr>
          </p:cxnSp>
          <p:cxnSp>
            <p:nvCxnSpPr>
              <p:cNvPr id="53" name="Straight Connector 52">
                <a:extLst>
                  <a:ext uri="{FF2B5EF4-FFF2-40B4-BE49-F238E27FC236}">
                    <a16:creationId xmlns:a16="http://schemas.microsoft.com/office/drawing/2014/main" id="{73B10FC1-D064-ECC8-48B5-F7F2EE1B7C7E}"/>
                  </a:ext>
                </a:extLst>
              </p:cNvPr>
              <p:cNvCxnSpPr/>
              <p:nvPr/>
            </p:nvCxnSpPr>
            <p:spPr>
              <a:xfrm>
                <a:off x="0" y="2179675"/>
                <a:ext cx="226225" cy="0"/>
              </a:xfrm>
              <a:prstGeom prst="line">
                <a:avLst/>
              </a:prstGeom>
              <a:noFill/>
              <a:ln w="28575" cap="flat" cmpd="sng" algn="ctr">
                <a:solidFill>
                  <a:sysClr val="windowText" lastClr="000000"/>
                </a:solidFill>
                <a:prstDash val="solid"/>
                <a:miter lim="800000"/>
              </a:ln>
              <a:effectLst/>
            </p:spPr>
          </p:cxnSp>
          <p:cxnSp>
            <p:nvCxnSpPr>
              <p:cNvPr id="54" name="Straight Connector 53">
                <a:extLst>
                  <a:ext uri="{FF2B5EF4-FFF2-40B4-BE49-F238E27FC236}">
                    <a16:creationId xmlns:a16="http://schemas.microsoft.com/office/drawing/2014/main" id="{66919FDF-55D6-D71C-5DEB-5E55C3068638}"/>
                  </a:ext>
                </a:extLst>
              </p:cNvPr>
              <p:cNvCxnSpPr/>
              <p:nvPr/>
            </p:nvCxnSpPr>
            <p:spPr>
              <a:xfrm>
                <a:off x="0" y="1988289"/>
                <a:ext cx="380471" cy="0"/>
              </a:xfrm>
              <a:prstGeom prst="line">
                <a:avLst/>
              </a:prstGeom>
              <a:noFill/>
              <a:ln w="28575" cap="flat" cmpd="sng" algn="ctr">
                <a:solidFill>
                  <a:sysClr val="windowText" lastClr="000000"/>
                </a:solidFill>
                <a:prstDash val="solid"/>
                <a:miter lim="800000"/>
              </a:ln>
              <a:effectLst/>
            </p:spPr>
          </p:cxnSp>
          <p:cxnSp>
            <p:nvCxnSpPr>
              <p:cNvPr id="55" name="Straight Connector 54">
                <a:extLst>
                  <a:ext uri="{FF2B5EF4-FFF2-40B4-BE49-F238E27FC236}">
                    <a16:creationId xmlns:a16="http://schemas.microsoft.com/office/drawing/2014/main" id="{2F37DBAE-F8D1-46C3-52A3-6BC3D3BD5E5F}"/>
                  </a:ext>
                </a:extLst>
              </p:cNvPr>
              <p:cNvCxnSpPr/>
              <p:nvPr/>
            </p:nvCxnSpPr>
            <p:spPr>
              <a:xfrm>
                <a:off x="0" y="2052084"/>
                <a:ext cx="226225" cy="0"/>
              </a:xfrm>
              <a:prstGeom prst="line">
                <a:avLst/>
              </a:prstGeom>
              <a:noFill/>
              <a:ln w="28575" cap="flat" cmpd="sng" algn="ctr">
                <a:solidFill>
                  <a:sysClr val="windowText" lastClr="000000"/>
                </a:solidFill>
                <a:prstDash val="solid"/>
                <a:miter lim="800000"/>
              </a:ln>
              <a:effectLst/>
            </p:spPr>
          </p:cxnSp>
          <p:cxnSp>
            <p:nvCxnSpPr>
              <p:cNvPr id="56" name="Straight Connector 55">
                <a:extLst>
                  <a:ext uri="{FF2B5EF4-FFF2-40B4-BE49-F238E27FC236}">
                    <a16:creationId xmlns:a16="http://schemas.microsoft.com/office/drawing/2014/main" id="{709A45CE-77A2-D936-1919-96E46002FA41}"/>
                  </a:ext>
                </a:extLst>
              </p:cNvPr>
              <p:cNvCxnSpPr/>
              <p:nvPr/>
            </p:nvCxnSpPr>
            <p:spPr>
              <a:xfrm>
                <a:off x="0" y="2115879"/>
                <a:ext cx="226225" cy="0"/>
              </a:xfrm>
              <a:prstGeom prst="line">
                <a:avLst/>
              </a:prstGeom>
              <a:noFill/>
              <a:ln w="28575" cap="flat" cmpd="sng" algn="ctr">
                <a:solidFill>
                  <a:sysClr val="windowText" lastClr="000000"/>
                </a:solidFill>
                <a:prstDash val="solid"/>
                <a:miter lim="800000"/>
              </a:ln>
              <a:effectLst/>
            </p:spPr>
          </p:cxnSp>
          <p:cxnSp>
            <p:nvCxnSpPr>
              <p:cNvPr id="57" name="Straight Connector 56">
                <a:extLst>
                  <a:ext uri="{FF2B5EF4-FFF2-40B4-BE49-F238E27FC236}">
                    <a16:creationId xmlns:a16="http://schemas.microsoft.com/office/drawing/2014/main" id="{90C8F383-CE6E-6BFD-87C4-187506A41113}"/>
                  </a:ext>
                </a:extLst>
              </p:cNvPr>
              <p:cNvCxnSpPr/>
              <p:nvPr/>
            </p:nvCxnSpPr>
            <p:spPr>
              <a:xfrm>
                <a:off x="0" y="2243470"/>
                <a:ext cx="226225" cy="0"/>
              </a:xfrm>
              <a:prstGeom prst="line">
                <a:avLst/>
              </a:prstGeom>
              <a:noFill/>
              <a:ln w="28575" cap="flat" cmpd="sng" algn="ctr">
                <a:solidFill>
                  <a:sysClr val="windowText" lastClr="000000"/>
                </a:solidFill>
                <a:prstDash val="solid"/>
                <a:miter lim="800000"/>
              </a:ln>
              <a:effectLst/>
            </p:spPr>
          </p:cxnSp>
          <p:cxnSp>
            <p:nvCxnSpPr>
              <p:cNvPr id="58" name="Straight Connector 57">
                <a:extLst>
                  <a:ext uri="{FF2B5EF4-FFF2-40B4-BE49-F238E27FC236}">
                    <a16:creationId xmlns:a16="http://schemas.microsoft.com/office/drawing/2014/main" id="{CAF29D65-5DD2-DF70-280A-154FD4FF3A16}"/>
                  </a:ext>
                </a:extLst>
              </p:cNvPr>
              <p:cNvCxnSpPr/>
              <p:nvPr/>
            </p:nvCxnSpPr>
            <p:spPr>
              <a:xfrm>
                <a:off x="0" y="2509284"/>
                <a:ext cx="226225" cy="0"/>
              </a:xfrm>
              <a:prstGeom prst="line">
                <a:avLst/>
              </a:prstGeom>
              <a:noFill/>
              <a:ln w="28575" cap="flat" cmpd="sng" algn="ctr">
                <a:solidFill>
                  <a:sysClr val="windowText" lastClr="000000"/>
                </a:solidFill>
                <a:prstDash val="solid"/>
                <a:miter lim="800000"/>
              </a:ln>
              <a:effectLst/>
            </p:spPr>
          </p:cxnSp>
          <p:cxnSp>
            <p:nvCxnSpPr>
              <p:cNvPr id="59" name="Straight Connector 58">
                <a:extLst>
                  <a:ext uri="{FF2B5EF4-FFF2-40B4-BE49-F238E27FC236}">
                    <a16:creationId xmlns:a16="http://schemas.microsoft.com/office/drawing/2014/main" id="{C9A9C51F-20BD-1299-481D-741A693A8907}"/>
                  </a:ext>
                </a:extLst>
              </p:cNvPr>
              <p:cNvCxnSpPr/>
              <p:nvPr/>
            </p:nvCxnSpPr>
            <p:spPr>
              <a:xfrm>
                <a:off x="0" y="2317898"/>
                <a:ext cx="380471" cy="0"/>
              </a:xfrm>
              <a:prstGeom prst="line">
                <a:avLst/>
              </a:prstGeom>
              <a:noFill/>
              <a:ln w="28575" cap="flat" cmpd="sng" algn="ctr">
                <a:solidFill>
                  <a:sysClr val="windowText" lastClr="000000"/>
                </a:solidFill>
                <a:prstDash val="solid"/>
                <a:miter lim="800000"/>
              </a:ln>
              <a:effectLst/>
            </p:spPr>
          </p:cxnSp>
          <p:cxnSp>
            <p:nvCxnSpPr>
              <p:cNvPr id="60" name="Straight Connector 59">
                <a:extLst>
                  <a:ext uri="{FF2B5EF4-FFF2-40B4-BE49-F238E27FC236}">
                    <a16:creationId xmlns:a16="http://schemas.microsoft.com/office/drawing/2014/main" id="{183A1664-50EB-B30D-96CF-E31C1A9E8B50}"/>
                  </a:ext>
                </a:extLst>
              </p:cNvPr>
              <p:cNvCxnSpPr/>
              <p:nvPr/>
            </p:nvCxnSpPr>
            <p:spPr>
              <a:xfrm>
                <a:off x="0" y="2371061"/>
                <a:ext cx="226225" cy="0"/>
              </a:xfrm>
              <a:prstGeom prst="line">
                <a:avLst/>
              </a:prstGeom>
              <a:noFill/>
              <a:ln w="28575" cap="flat" cmpd="sng" algn="ctr">
                <a:solidFill>
                  <a:sysClr val="windowText" lastClr="000000"/>
                </a:solidFill>
                <a:prstDash val="solid"/>
                <a:miter lim="800000"/>
              </a:ln>
              <a:effectLst/>
            </p:spPr>
          </p:cxnSp>
          <p:cxnSp>
            <p:nvCxnSpPr>
              <p:cNvPr id="61" name="Straight Connector 60">
                <a:extLst>
                  <a:ext uri="{FF2B5EF4-FFF2-40B4-BE49-F238E27FC236}">
                    <a16:creationId xmlns:a16="http://schemas.microsoft.com/office/drawing/2014/main" id="{CAF4F434-684C-003E-44B9-62D4A02A0728}"/>
                  </a:ext>
                </a:extLst>
              </p:cNvPr>
              <p:cNvCxnSpPr/>
              <p:nvPr/>
            </p:nvCxnSpPr>
            <p:spPr>
              <a:xfrm>
                <a:off x="0" y="2445489"/>
                <a:ext cx="226225" cy="0"/>
              </a:xfrm>
              <a:prstGeom prst="line">
                <a:avLst/>
              </a:prstGeom>
              <a:noFill/>
              <a:ln w="28575" cap="flat" cmpd="sng" algn="ctr">
                <a:solidFill>
                  <a:sysClr val="windowText" lastClr="000000"/>
                </a:solidFill>
                <a:prstDash val="solid"/>
                <a:miter lim="800000"/>
              </a:ln>
              <a:effectLst/>
            </p:spPr>
          </p:cxnSp>
          <p:cxnSp>
            <p:nvCxnSpPr>
              <p:cNvPr id="62" name="Straight Connector 61">
                <a:extLst>
                  <a:ext uri="{FF2B5EF4-FFF2-40B4-BE49-F238E27FC236}">
                    <a16:creationId xmlns:a16="http://schemas.microsoft.com/office/drawing/2014/main" id="{4B25747D-B473-61AF-704F-FB76784BF6AE}"/>
                  </a:ext>
                </a:extLst>
              </p:cNvPr>
              <p:cNvCxnSpPr/>
              <p:nvPr/>
            </p:nvCxnSpPr>
            <p:spPr>
              <a:xfrm>
                <a:off x="0" y="2573079"/>
                <a:ext cx="226225" cy="0"/>
              </a:xfrm>
              <a:prstGeom prst="line">
                <a:avLst/>
              </a:prstGeom>
              <a:noFill/>
              <a:ln w="28575" cap="flat" cmpd="sng" algn="ctr">
                <a:solidFill>
                  <a:sysClr val="windowText" lastClr="000000"/>
                </a:solidFill>
                <a:prstDash val="solid"/>
                <a:miter lim="800000"/>
              </a:ln>
              <a:effectLst/>
            </p:spPr>
          </p:cxnSp>
          <p:cxnSp>
            <p:nvCxnSpPr>
              <p:cNvPr id="63" name="Straight Connector 62">
                <a:extLst>
                  <a:ext uri="{FF2B5EF4-FFF2-40B4-BE49-F238E27FC236}">
                    <a16:creationId xmlns:a16="http://schemas.microsoft.com/office/drawing/2014/main" id="{D51681BE-8A05-3792-10A6-0F4B0872C327}"/>
                  </a:ext>
                </a:extLst>
              </p:cNvPr>
              <p:cNvCxnSpPr/>
              <p:nvPr/>
            </p:nvCxnSpPr>
            <p:spPr>
              <a:xfrm>
                <a:off x="0" y="2838893"/>
                <a:ext cx="226225" cy="0"/>
              </a:xfrm>
              <a:prstGeom prst="line">
                <a:avLst/>
              </a:prstGeom>
              <a:noFill/>
              <a:ln w="28575" cap="flat" cmpd="sng" algn="ctr">
                <a:solidFill>
                  <a:sysClr val="windowText" lastClr="000000"/>
                </a:solidFill>
                <a:prstDash val="solid"/>
                <a:miter lim="800000"/>
              </a:ln>
              <a:effectLst/>
            </p:spPr>
          </p:cxnSp>
          <p:cxnSp>
            <p:nvCxnSpPr>
              <p:cNvPr id="64" name="Straight Connector 63">
                <a:extLst>
                  <a:ext uri="{FF2B5EF4-FFF2-40B4-BE49-F238E27FC236}">
                    <a16:creationId xmlns:a16="http://schemas.microsoft.com/office/drawing/2014/main" id="{9A6F80ED-C0B3-2517-B234-536CCFEF516B}"/>
                  </a:ext>
                </a:extLst>
              </p:cNvPr>
              <p:cNvCxnSpPr/>
              <p:nvPr/>
            </p:nvCxnSpPr>
            <p:spPr>
              <a:xfrm>
                <a:off x="0" y="2636875"/>
                <a:ext cx="380471" cy="0"/>
              </a:xfrm>
              <a:prstGeom prst="line">
                <a:avLst/>
              </a:prstGeom>
              <a:noFill/>
              <a:ln w="28575" cap="flat" cmpd="sng" algn="ctr">
                <a:solidFill>
                  <a:sysClr val="windowText" lastClr="000000"/>
                </a:solidFill>
                <a:prstDash val="solid"/>
                <a:miter lim="800000"/>
              </a:ln>
              <a:effectLst/>
            </p:spPr>
          </p:cxnSp>
          <p:cxnSp>
            <p:nvCxnSpPr>
              <p:cNvPr id="65" name="Straight Connector 64">
                <a:extLst>
                  <a:ext uri="{FF2B5EF4-FFF2-40B4-BE49-F238E27FC236}">
                    <a16:creationId xmlns:a16="http://schemas.microsoft.com/office/drawing/2014/main" id="{5E2E613A-A5E0-97FF-1F55-2766B4348EF2}"/>
                  </a:ext>
                </a:extLst>
              </p:cNvPr>
              <p:cNvCxnSpPr/>
              <p:nvPr/>
            </p:nvCxnSpPr>
            <p:spPr>
              <a:xfrm>
                <a:off x="0" y="2711303"/>
                <a:ext cx="226225" cy="0"/>
              </a:xfrm>
              <a:prstGeom prst="line">
                <a:avLst/>
              </a:prstGeom>
              <a:noFill/>
              <a:ln w="28575"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31DCC575-9121-6D0C-3765-60210B2B7D39}"/>
                  </a:ext>
                </a:extLst>
              </p:cNvPr>
              <p:cNvCxnSpPr/>
              <p:nvPr/>
            </p:nvCxnSpPr>
            <p:spPr>
              <a:xfrm>
                <a:off x="0" y="2775098"/>
                <a:ext cx="226225" cy="0"/>
              </a:xfrm>
              <a:prstGeom prst="line">
                <a:avLst/>
              </a:prstGeom>
              <a:noFill/>
              <a:ln w="2857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F314A0C3-7D3C-B028-CE90-2ED7F2AF9782}"/>
                  </a:ext>
                </a:extLst>
              </p:cNvPr>
              <p:cNvCxnSpPr/>
              <p:nvPr/>
            </p:nvCxnSpPr>
            <p:spPr>
              <a:xfrm>
                <a:off x="0" y="2902689"/>
                <a:ext cx="226225" cy="0"/>
              </a:xfrm>
              <a:prstGeom prst="line">
                <a:avLst/>
              </a:prstGeom>
              <a:noFill/>
              <a:ln w="28575"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41F241E0-8D0A-DD14-DC48-92D6FE3EBCF4}"/>
                  </a:ext>
                </a:extLst>
              </p:cNvPr>
              <p:cNvCxnSpPr/>
              <p:nvPr/>
            </p:nvCxnSpPr>
            <p:spPr>
              <a:xfrm>
                <a:off x="0" y="3179135"/>
                <a:ext cx="226225" cy="0"/>
              </a:xfrm>
              <a:prstGeom prst="line">
                <a:avLst/>
              </a:prstGeom>
              <a:noFill/>
              <a:ln w="28575" cap="flat" cmpd="sng" algn="ctr">
                <a:solidFill>
                  <a:sysClr val="windowText" lastClr="000000"/>
                </a:solidFill>
                <a:prstDash val="solid"/>
                <a:miter lim="800000"/>
              </a:ln>
              <a:effectLst/>
            </p:spPr>
          </p:cxnSp>
          <p:cxnSp>
            <p:nvCxnSpPr>
              <p:cNvPr id="69" name="Straight Connector 68">
                <a:extLst>
                  <a:ext uri="{FF2B5EF4-FFF2-40B4-BE49-F238E27FC236}">
                    <a16:creationId xmlns:a16="http://schemas.microsoft.com/office/drawing/2014/main" id="{328EC95C-2669-E273-9206-DEBFFABC86BF}"/>
                  </a:ext>
                </a:extLst>
              </p:cNvPr>
              <p:cNvCxnSpPr/>
              <p:nvPr/>
            </p:nvCxnSpPr>
            <p:spPr>
              <a:xfrm>
                <a:off x="0" y="2966484"/>
                <a:ext cx="380471" cy="0"/>
              </a:xfrm>
              <a:prstGeom prst="line">
                <a:avLst/>
              </a:prstGeom>
              <a:noFill/>
              <a:ln w="28575" cap="flat" cmpd="sng" algn="ctr">
                <a:solidFill>
                  <a:sysClr val="windowText" lastClr="000000"/>
                </a:solidFill>
                <a:prstDash val="solid"/>
                <a:miter lim="800000"/>
              </a:ln>
              <a:effectLst/>
            </p:spPr>
          </p:cxnSp>
          <p:cxnSp>
            <p:nvCxnSpPr>
              <p:cNvPr id="70" name="Straight Connector 69">
                <a:extLst>
                  <a:ext uri="{FF2B5EF4-FFF2-40B4-BE49-F238E27FC236}">
                    <a16:creationId xmlns:a16="http://schemas.microsoft.com/office/drawing/2014/main" id="{A4959B6D-3585-A74D-5592-36DC55959710}"/>
                  </a:ext>
                </a:extLst>
              </p:cNvPr>
              <p:cNvCxnSpPr/>
              <p:nvPr/>
            </p:nvCxnSpPr>
            <p:spPr>
              <a:xfrm>
                <a:off x="0" y="3040912"/>
                <a:ext cx="226225" cy="0"/>
              </a:xfrm>
              <a:prstGeom prst="line">
                <a:avLst/>
              </a:prstGeom>
              <a:noFill/>
              <a:ln w="28575" cap="flat" cmpd="sng" algn="ctr">
                <a:solidFill>
                  <a:sysClr val="windowText" lastClr="000000"/>
                </a:solidFill>
                <a:prstDash val="solid"/>
                <a:miter lim="800000"/>
              </a:ln>
              <a:effectLst/>
            </p:spPr>
          </p:cxnSp>
          <p:cxnSp>
            <p:nvCxnSpPr>
              <p:cNvPr id="71" name="Straight Connector 70">
                <a:extLst>
                  <a:ext uri="{FF2B5EF4-FFF2-40B4-BE49-F238E27FC236}">
                    <a16:creationId xmlns:a16="http://schemas.microsoft.com/office/drawing/2014/main" id="{931DDA5E-CD6B-2D45-A3B5-10C782F13401}"/>
                  </a:ext>
                </a:extLst>
              </p:cNvPr>
              <p:cNvCxnSpPr/>
              <p:nvPr/>
            </p:nvCxnSpPr>
            <p:spPr>
              <a:xfrm>
                <a:off x="0" y="3104707"/>
                <a:ext cx="226225" cy="0"/>
              </a:xfrm>
              <a:prstGeom prst="line">
                <a:avLst/>
              </a:prstGeom>
              <a:noFill/>
              <a:ln w="28575"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52FF422D-3773-0258-D95F-A2B9C7692F3F}"/>
                  </a:ext>
                </a:extLst>
              </p:cNvPr>
              <p:cNvCxnSpPr/>
              <p:nvPr/>
            </p:nvCxnSpPr>
            <p:spPr>
              <a:xfrm>
                <a:off x="0" y="3232298"/>
                <a:ext cx="226225" cy="0"/>
              </a:xfrm>
              <a:prstGeom prst="line">
                <a:avLst/>
              </a:prstGeom>
              <a:noFill/>
              <a:ln w="28575"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D2191726-8FDF-ED82-E508-D9A249F0703D}"/>
                  </a:ext>
                </a:extLst>
              </p:cNvPr>
              <p:cNvCxnSpPr/>
              <p:nvPr/>
            </p:nvCxnSpPr>
            <p:spPr>
              <a:xfrm>
                <a:off x="0" y="3498112"/>
                <a:ext cx="226225" cy="0"/>
              </a:xfrm>
              <a:prstGeom prst="line">
                <a:avLst/>
              </a:prstGeom>
              <a:noFill/>
              <a:ln w="28575" cap="flat" cmpd="sng" algn="ctr">
                <a:solidFill>
                  <a:sysClr val="windowText" lastClr="000000"/>
                </a:solidFill>
                <a:prstDash val="solid"/>
                <a:miter lim="800000"/>
              </a:ln>
              <a:effectLst/>
            </p:spPr>
          </p:cxnSp>
          <p:cxnSp>
            <p:nvCxnSpPr>
              <p:cNvPr id="74" name="Straight Connector 73">
                <a:extLst>
                  <a:ext uri="{FF2B5EF4-FFF2-40B4-BE49-F238E27FC236}">
                    <a16:creationId xmlns:a16="http://schemas.microsoft.com/office/drawing/2014/main" id="{5C92E63C-B39A-640F-CF39-B9B345CC099D}"/>
                  </a:ext>
                </a:extLst>
              </p:cNvPr>
              <p:cNvCxnSpPr/>
              <p:nvPr/>
            </p:nvCxnSpPr>
            <p:spPr>
              <a:xfrm>
                <a:off x="0" y="3296093"/>
                <a:ext cx="380471" cy="0"/>
              </a:xfrm>
              <a:prstGeom prst="line">
                <a:avLst/>
              </a:prstGeom>
              <a:noFill/>
              <a:ln w="2857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3508002D-3D9D-B321-C7E3-C7CFB1DE3CF6}"/>
                  </a:ext>
                </a:extLst>
              </p:cNvPr>
              <p:cNvCxnSpPr/>
              <p:nvPr/>
            </p:nvCxnSpPr>
            <p:spPr>
              <a:xfrm>
                <a:off x="0" y="3370521"/>
                <a:ext cx="226225" cy="0"/>
              </a:xfrm>
              <a:prstGeom prst="line">
                <a:avLst/>
              </a:prstGeom>
              <a:noFill/>
              <a:ln w="28575" cap="flat" cmpd="sng" algn="ctr">
                <a:solidFill>
                  <a:sysClr val="windowText" lastClr="000000"/>
                </a:solidFill>
                <a:prstDash val="solid"/>
                <a:miter lim="800000"/>
              </a:ln>
              <a:effectLst/>
            </p:spPr>
          </p:cxnSp>
          <p:cxnSp>
            <p:nvCxnSpPr>
              <p:cNvPr id="76" name="Straight Connector 75">
                <a:extLst>
                  <a:ext uri="{FF2B5EF4-FFF2-40B4-BE49-F238E27FC236}">
                    <a16:creationId xmlns:a16="http://schemas.microsoft.com/office/drawing/2014/main" id="{F990DA23-6B63-5524-371E-CD2FDFD2B247}"/>
                  </a:ext>
                </a:extLst>
              </p:cNvPr>
              <p:cNvCxnSpPr/>
              <p:nvPr/>
            </p:nvCxnSpPr>
            <p:spPr>
              <a:xfrm>
                <a:off x="0" y="3434317"/>
                <a:ext cx="226225" cy="0"/>
              </a:xfrm>
              <a:prstGeom prst="line">
                <a:avLst/>
              </a:prstGeom>
              <a:noFill/>
              <a:ln w="28575" cap="flat" cmpd="sng" algn="ctr">
                <a:solidFill>
                  <a:sysClr val="windowText" lastClr="000000"/>
                </a:solidFill>
                <a:prstDash val="solid"/>
                <a:miter lim="800000"/>
              </a:ln>
              <a:effectLst/>
            </p:spPr>
          </p:cxnSp>
          <p:cxnSp>
            <p:nvCxnSpPr>
              <p:cNvPr id="77" name="Straight Connector 76">
                <a:extLst>
                  <a:ext uri="{FF2B5EF4-FFF2-40B4-BE49-F238E27FC236}">
                    <a16:creationId xmlns:a16="http://schemas.microsoft.com/office/drawing/2014/main" id="{1E610274-94AA-3966-5713-146A43638006}"/>
                  </a:ext>
                </a:extLst>
              </p:cNvPr>
              <p:cNvCxnSpPr/>
              <p:nvPr/>
            </p:nvCxnSpPr>
            <p:spPr>
              <a:xfrm>
                <a:off x="0" y="3561907"/>
                <a:ext cx="226225" cy="0"/>
              </a:xfrm>
              <a:prstGeom prst="line">
                <a:avLst/>
              </a:prstGeom>
              <a:noFill/>
              <a:ln w="28575" cap="flat" cmpd="sng" algn="ctr">
                <a:solidFill>
                  <a:sysClr val="windowText" lastClr="000000"/>
                </a:solidFill>
                <a:prstDash val="solid"/>
                <a:miter lim="800000"/>
              </a:ln>
              <a:effectLst/>
            </p:spPr>
          </p:cxnSp>
          <p:cxnSp>
            <p:nvCxnSpPr>
              <p:cNvPr id="78" name="Straight Connector 77">
                <a:extLst>
                  <a:ext uri="{FF2B5EF4-FFF2-40B4-BE49-F238E27FC236}">
                    <a16:creationId xmlns:a16="http://schemas.microsoft.com/office/drawing/2014/main" id="{4F8F6333-5F04-FD06-8722-915048AD526F}"/>
                  </a:ext>
                </a:extLst>
              </p:cNvPr>
              <p:cNvCxnSpPr/>
              <p:nvPr/>
            </p:nvCxnSpPr>
            <p:spPr>
              <a:xfrm>
                <a:off x="0" y="3827721"/>
                <a:ext cx="226225" cy="0"/>
              </a:xfrm>
              <a:prstGeom prst="line">
                <a:avLst/>
              </a:prstGeom>
              <a:noFill/>
              <a:ln w="2857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B3C6FAEA-E94E-1222-9B48-76D59B963B2F}"/>
                  </a:ext>
                </a:extLst>
              </p:cNvPr>
              <p:cNvCxnSpPr/>
              <p:nvPr/>
            </p:nvCxnSpPr>
            <p:spPr>
              <a:xfrm>
                <a:off x="0" y="3636335"/>
                <a:ext cx="380471" cy="0"/>
              </a:xfrm>
              <a:prstGeom prst="line">
                <a:avLst/>
              </a:prstGeom>
              <a:noFill/>
              <a:ln w="2857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114C5E35-60C1-714E-E539-D4AEAC09BA3A}"/>
                  </a:ext>
                </a:extLst>
              </p:cNvPr>
              <p:cNvCxnSpPr/>
              <p:nvPr/>
            </p:nvCxnSpPr>
            <p:spPr>
              <a:xfrm>
                <a:off x="0" y="3700130"/>
                <a:ext cx="226225" cy="0"/>
              </a:xfrm>
              <a:prstGeom prst="line">
                <a:avLst/>
              </a:prstGeom>
              <a:noFill/>
              <a:ln w="2857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427F343F-DD1F-56A0-6E65-49F6E0FEC6A4}"/>
                  </a:ext>
                </a:extLst>
              </p:cNvPr>
              <p:cNvCxnSpPr/>
              <p:nvPr/>
            </p:nvCxnSpPr>
            <p:spPr>
              <a:xfrm>
                <a:off x="0" y="3763926"/>
                <a:ext cx="226225" cy="0"/>
              </a:xfrm>
              <a:prstGeom prst="line">
                <a:avLst/>
              </a:prstGeom>
              <a:noFill/>
              <a:ln w="2857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862BDF1C-EBF6-FD3E-4297-30723F7CB25B}"/>
                  </a:ext>
                </a:extLst>
              </p:cNvPr>
              <p:cNvCxnSpPr/>
              <p:nvPr/>
            </p:nvCxnSpPr>
            <p:spPr>
              <a:xfrm>
                <a:off x="0" y="3902149"/>
                <a:ext cx="226225" cy="0"/>
              </a:xfrm>
              <a:prstGeom prst="line">
                <a:avLst/>
              </a:prstGeom>
              <a:noFill/>
              <a:ln w="2857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C7159F51-62CD-C389-AFB7-7238BABF9710}"/>
                  </a:ext>
                </a:extLst>
              </p:cNvPr>
              <p:cNvCxnSpPr/>
              <p:nvPr/>
            </p:nvCxnSpPr>
            <p:spPr>
              <a:xfrm>
                <a:off x="0" y="4157330"/>
                <a:ext cx="226225" cy="0"/>
              </a:xfrm>
              <a:prstGeom prst="line">
                <a:avLst/>
              </a:prstGeom>
              <a:noFill/>
              <a:ln w="28575" cap="flat" cmpd="sng" algn="ctr">
                <a:solidFill>
                  <a:sysClr val="windowText" lastClr="000000"/>
                </a:solidFill>
                <a:prstDash val="solid"/>
                <a:miter lim="800000"/>
              </a:ln>
              <a:effectLst/>
            </p:spPr>
          </p:cxnSp>
          <p:cxnSp>
            <p:nvCxnSpPr>
              <p:cNvPr id="84" name="Straight Connector 83">
                <a:extLst>
                  <a:ext uri="{FF2B5EF4-FFF2-40B4-BE49-F238E27FC236}">
                    <a16:creationId xmlns:a16="http://schemas.microsoft.com/office/drawing/2014/main" id="{905FA3B7-8AD9-BDB1-6E78-2F66B5E4F169}"/>
                  </a:ext>
                </a:extLst>
              </p:cNvPr>
              <p:cNvCxnSpPr/>
              <p:nvPr/>
            </p:nvCxnSpPr>
            <p:spPr>
              <a:xfrm>
                <a:off x="0" y="3965944"/>
                <a:ext cx="380471" cy="0"/>
              </a:xfrm>
              <a:prstGeom prst="line">
                <a:avLst/>
              </a:prstGeom>
              <a:noFill/>
              <a:ln w="28575"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D52EB1D7-78F9-F7F0-CEBF-D4DBC3599BE2}"/>
                  </a:ext>
                </a:extLst>
              </p:cNvPr>
              <p:cNvCxnSpPr/>
              <p:nvPr/>
            </p:nvCxnSpPr>
            <p:spPr>
              <a:xfrm>
                <a:off x="0" y="4029740"/>
                <a:ext cx="226225" cy="0"/>
              </a:xfrm>
              <a:prstGeom prst="line">
                <a:avLst/>
              </a:prstGeom>
              <a:noFill/>
              <a:ln w="2857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BFA3D144-BA30-7CBE-697A-9A0C9B348967}"/>
                  </a:ext>
                </a:extLst>
              </p:cNvPr>
              <p:cNvCxnSpPr/>
              <p:nvPr/>
            </p:nvCxnSpPr>
            <p:spPr>
              <a:xfrm>
                <a:off x="0" y="4093535"/>
                <a:ext cx="226225" cy="0"/>
              </a:xfrm>
              <a:prstGeom prst="line">
                <a:avLst/>
              </a:prstGeom>
              <a:noFill/>
              <a:ln w="2857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D82497A0-604A-BEFE-4B63-434EEE7EEE56}"/>
                  </a:ext>
                </a:extLst>
              </p:cNvPr>
              <p:cNvCxnSpPr/>
              <p:nvPr/>
            </p:nvCxnSpPr>
            <p:spPr>
              <a:xfrm>
                <a:off x="0" y="4231758"/>
                <a:ext cx="226225" cy="0"/>
              </a:xfrm>
              <a:prstGeom prst="line">
                <a:avLst/>
              </a:prstGeom>
              <a:noFill/>
              <a:ln w="2857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193FF8F8-6A77-F941-996B-2359D7FFF2CE}"/>
                  </a:ext>
                </a:extLst>
              </p:cNvPr>
              <p:cNvCxnSpPr/>
              <p:nvPr/>
            </p:nvCxnSpPr>
            <p:spPr>
              <a:xfrm>
                <a:off x="0" y="4497572"/>
                <a:ext cx="226225" cy="0"/>
              </a:xfrm>
              <a:prstGeom prst="line">
                <a:avLst/>
              </a:prstGeom>
              <a:noFill/>
              <a:ln w="2857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1057F929-9C62-9960-FE2A-33AC58706774}"/>
                  </a:ext>
                </a:extLst>
              </p:cNvPr>
              <p:cNvCxnSpPr/>
              <p:nvPr/>
            </p:nvCxnSpPr>
            <p:spPr>
              <a:xfrm>
                <a:off x="0" y="4295554"/>
                <a:ext cx="380471" cy="0"/>
              </a:xfrm>
              <a:prstGeom prst="line">
                <a:avLst/>
              </a:prstGeom>
              <a:noFill/>
              <a:ln w="2857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F76D42D5-CCE3-BDB7-B9A9-FE342EB12B2A}"/>
                  </a:ext>
                </a:extLst>
              </p:cNvPr>
              <p:cNvCxnSpPr/>
              <p:nvPr/>
            </p:nvCxnSpPr>
            <p:spPr>
              <a:xfrm>
                <a:off x="0" y="4359349"/>
                <a:ext cx="226225" cy="0"/>
              </a:xfrm>
              <a:prstGeom prst="line">
                <a:avLst/>
              </a:prstGeom>
              <a:noFill/>
              <a:ln w="28575" cap="flat" cmpd="sng" algn="ctr">
                <a:solidFill>
                  <a:sysClr val="windowText" lastClr="000000"/>
                </a:solidFill>
                <a:prstDash val="solid"/>
                <a:miter lim="800000"/>
              </a:ln>
              <a:effectLst/>
            </p:spPr>
          </p:cxnSp>
          <p:cxnSp>
            <p:nvCxnSpPr>
              <p:cNvPr id="91" name="Straight Connector 90">
                <a:extLst>
                  <a:ext uri="{FF2B5EF4-FFF2-40B4-BE49-F238E27FC236}">
                    <a16:creationId xmlns:a16="http://schemas.microsoft.com/office/drawing/2014/main" id="{6727AC45-45C3-B046-9430-A432208C36AB}"/>
                  </a:ext>
                </a:extLst>
              </p:cNvPr>
              <p:cNvCxnSpPr/>
              <p:nvPr/>
            </p:nvCxnSpPr>
            <p:spPr>
              <a:xfrm>
                <a:off x="0" y="4423144"/>
                <a:ext cx="226225" cy="0"/>
              </a:xfrm>
              <a:prstGeom prst="line">
                <a:avLst/>
              </a:prstGeom>
              <a:noFill/>
              <a:ln w="28575" cap="flat" cmpd="sng" algn="ctr">
                <a:solidFill>
                  <a:sysClr val="windowText" lastClr="000000"/>
                </a:solidFill>
                <a:prstDash val="solid"/>
                <a:miter lim="800000"/>
              </a:ln>
              <a:effectLst/>
            </p:spPr>
          </p:cxnSp>
          <p:cxnSp>
            <p:nvCxnSpPr>
              <p:cNvPr id="92" name="Straight Connector 91">
                <a:extLst>
                  <a:ext uri="{FF2B5EF4-FFF2-40B4-BE49-F238E27FC236}">
                    <a16:creationId xmlns:a16="http://schemas.microsoft.com/office/drawing/2014/main" id="{6A96F952-8199-6A0E-629D-02AFA7C75D82}"/>
                  </a:ext>
                </a:extLst>
              </p:cNvPr>
              <p:cNvCxnSpPr/>
              <p:nvPr/>
            </p:nvCxnSpPr>
            <p:spPr>
              <a:xfrm>
                <a:off x="0" y="4561368"/>
                <a:ext cx="226225" cy="0"/>
              </a:xfrm>
              <a:prstGeom prst="line">
                <a:avLst/>
              </a:prstGeom>
              <a:noFill/>
              <a:ln w="28575" cap="flat" cmpd="sng" algn="ctr">
                <a:solidFill>
                  <a:sysClr val="windowText" lastClr="000000"/>
                </a:solidFill>
                <a:prstDash val="solid"/>
                <a:miter lim="800000"/>
              </a:ln>
              <a:effectLst/>
            </p:spPr>
          </p:cxnSp>
          <p:cxnSp>
            <p:nvCxnSpPr>
              <p:cNvPr id="93" name="Straight Connector 92">
                <a:extLst>
                  <a:ext uri="{FF2B5EF4-FFF2-40B4-BE49-F238E27FC236}">
                    <a16:creationId xmlns:a16="http://schemas.microsoft.com/office/drawing/2014/main" id="{9D0C7FFD-8228-E0C6-7772-C6DFB3309194}"/>
                  </a:ext>
                </a:extLst>
              </p:cNvPr>
              <p:cNvCxnSpPr/>
              <p:nvPr/>
            </p:nvCxnSpPr>
            <p:spPr>
              <a:xfrm>
                <a:off x="0" y="4816549"/>
                <a:ext cx="226225" cy="0"/>
              </a:xfrm>
              <a:prstGeom prst="line">
                <a:avLst/>
              </a:prstGeom>
              <a:noFill/>
              <a:ln w="28575" cap="flat" cmpd="sng" algn="ctr">
                <a:solidFill>
                  <a:sysClr val="windowText" lastClr="000000"/>
                </a:solidFill>
                <a:prstDash val="solid"/>
                <a:miter lim="800000"/>
              </a:ln>
              <a:effectLst/>
            </p:spPr>
          </p:cxnSp>
          <p:cxnSp>
            <p:nvCxnSpPr>
              <p:cNvPr id="94" name="Straight Connector 93">
                <a:extLst>
                  <a:ext uri="{FF2B5EF4-FFF2-40B4-BE49-F238E27FC236}">
                    <a16:creationId xmlns:a16="http://schemas.microsoft.com/office/drawing/2014/main" id="{7CC4FE29-A1C5-1843-ED27-359F3DE59FD6}"/>
                  </a:ext>
                </a:extLst>
              </p:cNvPr>
              <p:cNvCxnSpPr/>
              <p:nvPr/>
            </p:nvCxnSpPr>
            <p:spPr>
              <a:xfrm>
                <a:off x="0" y="4614530"/>
                <a:ext cx="380471" cy="0"/>
              </a:xfrm>
              <a:prstGeom prst="line">
                <a:avLst/>
              </a:prstGeom>
              <a:noFill/>
              <a:ln w="2857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C15B28D3-4516-F557-DEBA-CF4A10AEA943}"/>
                  </a:ext>
                </a:extLst>
              </p:cNvPr>
              <p:cNvCxnSpPr/>
              <p:nvPr/>
            </p:nvCxnSpPr>
            <p:spPr>
              <a:xfrm>
                <a:off x="0" y="4688958"/>
                <a:ext cx="226225" cy="0"/>
              </a:xfrm>
              <a:prstGeom prst="line">
                <a:avLst/>
              </a:prstGeom>
              <a:noFill/>
              <a:ln w="2857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8A2B1AA5-8500-2AD2-8434-B5829660A6BA}"/>
                  </a:ext>
                </a:extLst>
              </p:cNvPr>
              <p:cNvCxnSpPr/>
              <p:nvPr/>
            </p:nvCxnSpPr>
            <p:spPr>
              <a:xfrm>
                <a:off x="0" y="4752754"/>
                <a:ext cx="226225" cy="0"/>
              </a:xfrm>
              <a:prstGeom prst="line">
                <a:avLst/>
              </a:prstGeom>
              <a:noFill/>
              <a:ln w="2857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BB19BC0C-B74E-1A74-6ED3-6B562943314E}"/>
                  </a:ext>
                </a:extLst>
              </p:cNvPr>
              <p:cNvCxnSpPr/>
              <p:nvPr/>
            </p:nvCxnSpPr>
            <p:spPr>
              <a:xfrm>
                <a:off x="0" y="4880344"/>
                <a:ext cx="226225" cy="0"/>
              </a:xfrm>
              <a:prstGeom prst="line">
                <a:avLst/>
              </a:prstGeom>
              <a:noFill/>
              <a:ln w="2857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C1331581-957B-1454-66E8-76B036FD670C}"/>
                  </a:ext>
                </a:extLst>
              </p:cNvPr>
              <p:cNvCxnSpPr/>
              <p:nvPr/>
            </p:nvCxnSpPr>
            <p:spPr>
              <a:xfrm>
                <a:off x="0" y="5146158"/>
                <a:ext cx="226225" cy="0"/>
              </a:xfrm>
              <a:prstGeom prst="line">
                <a:avLst/>
              </a:prstGeom>
              <a:noFill/>
              <a:ln w="2857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5F64127D-D9E0-6898-4EB9-DB4B679587B8}"/>
                  </a:ext>
                </a:extLst>
              </p:cNvPr>
              <p:cNvCxnSpPr/>
              <p:nvPr/>
            </p:nvCxnSpPr>
            <p:spPr>
              <a:xfrm>
                <a:off x="0" y="4954772"/>
                <a:ext cx="380471" cy="0"/>
              </a:xfrm>
              <a:prstGeom prst="line">
                <a:avLst/>
              </a:prstGeom>
              <a:noFill/>
              <a:ln w="28575" cap="flat" cmpd="sng" algn="ctr">
                <a:solidFill>
                  <a:sysClr val="windowText" lastClr="000000"/>
                </a:solidFill>
                <a:prstDash val="solid"/>
                <a:miter lim="800000"/>
              </a:ln>
              <a:effectLst/>
            </p:spPr>
          </p:cxnSp>
          <p:cxnSp>
            <p:nvCxnSpPr>
              <p:cNvPr id="100" name="Straight Connector 99">
                <a:extLst>
                  <a:ext uri="{FF2B5EF4-FFF2-40B4-BE49-F238E27FC236}">
                    <a16:creationId xmlns:a16="http://schemas.microsoft.com/office/drawing/2014/main" id="{22A3AE49-D425-3E98-2D96-7B495C9BB360}"/>
                  </a:ext>
                </a:extLst>
              </p:cNvPr>
              <p:cNvCxnSpPr/>
              <p:nvPr/>
            </p:nvCxnSpPr>
            <p:spPr>
              <a:xfrm>
                <a:off x="0" y="5018568"/>
                <a:ext cx="226225" cy="0"/>
              </a:xfrm>
              <a:prstGeom prst="line">
                <a:avLst/>
              </a:prstGeom>
              <a:noFill/>
              <a:ln w="28575" cap="flat" cmpd="sng" algn="ctr">
                <a:solidFill>
                  <a:sysClr val="windowText" lastClr="000000"/>
                </a:solidFill>
                <a:prstDash val="solid"/>
                <a:miter lim="800000"/>
              </a:ln>
              <a:effectLst/>
            </p:spPr>
          </p:cxnSp>
          <p:cxnSp>
            <p:nvCxnSpPr>
              <p:cNvPr id="101" name="Straight Connector 100">
                <a:extLst>
                  <a:ext uri="{FF2B5EF4-FFF2-40B4-BE49-F238E27FC236}">
                    <a16:creationId xmlns:a16="http://schemas.microsoft.com/office/drawing/2014/main" id="{B912DD22-8D40-2FB1-5905-80AF60F2DD72}"/>
                  </a:ext>
                </a:extLst>
              </p:cNvPr>
              <p:cNvCxnSpPr/>
              <p:nvPr/>
            </p:nvCxnSpPr>
            <p:spPr>
              <a:xfrm>
                <a:off x="0" y="5092996"/>
                <a:ext cx="226225" cy="0"/>
              </a:xfrm>
              <a:prstGeom prst="line">
                <a:avLst/>
              </a:prstGeom>
              <a:noFill/>
              <a:ln w="2857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3AE466AD-8080-A25A-D974-BC19AA913BEC}"/>
                  </a:ext>
                </a:extLst>
              </p:cNvPr>
              <p:cNvCxnSpPr/>
              <p:nvPr/>
            </p:nvCxnSpPr>
            <p:spPr>
              <a:xfrm>
                <a:off x="0" y="5220586"/>
                <a:ext cx="226225" cy="0"/>
              </a:xfrm>
              <a:prstGeom prst="line">
                <a:avLst/>
              </a:prstGeom>
              <a:noFill/>
              <a:ln w="2857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94DD9984-F819-C7EF-7784-96CF74C2C4A8}"/>
                  </a:ext>
                </a:extLst>
              </p:cNvPr>
              <p:cNvCxnSpPr/>
              <p:nvPr/>
            </p:nvCxnSpPr>
            <p:spPr>
              <a:xfrm>
                <a:off x="0" y="861237"/>
                <a:ext cx="27421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4" name="Straight Connector 103">
                <a:extLst>
                  <a:ext uri="{FF2B5EF4-FFF2-40B4-BE49-F238E27FC236}">
                    <a16:creationId xmlns:a16="http://schemas.microsoft.com/office/drawing/2014/main" id="{4AF7BF4F-6480-C1C2-0A83-1EC32733FC15}"/>
                  </a:ext>
                </a:extLst>
              </p:cNvPr>
              <p:cNvCxnSpPr/>
              <p:nvPr/>
            </p:nvCxnSpPr>
            <p:spPr>
              <a:xfrm>
                <a:off x="0" y="669851"/>
                <a:ext cx="46117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5" name="Straight Connector 104">
                <a:extLst>
                  <a:ext uri="{FF2B5EF4-FFF2-40B4-BE49-F238E27FC236}">
                    <a16:creationId xmlns:a16="http://schemas.microsoft.com/office/drawing/2014/main" id="{DD86EECF-BA44-C980-73ED-8C243191097F}"/>
                  </a:ext>
                </a:extLst>
              </p:cNvPr>
              <p:cNvCxnSpPr/>
              <p:nvPr/>
            </p:nvCxnSpPr>
            <p:spPr>
              <a:xfrm>
                <a:off x="0" y="72301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6" name="Straight Connector 105">
                <a:extLst>
                  <a:ext uri="{FF2B5EF4-FFF2-40B4-BE49-F238E27FC236}">
                    <a16:creationId xmlns:a16="http://schemas.microsoft.com/office/drawing/2014/main" id="{2B091DFE-A0D4-BE27-A0B6-702AE5A28F44}"/>
                  </a:ext>
                </a:extLst>
              </p:cNvPr>
              <p:cNvCxnSpPr/>
              <p:nvPr/>
            </p:nvCxnSpPr>
            <p:spPr>
              <a:xfrm>
                <a:off x="0" y="786810"/>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7" name="Straight Connector 106">
                <a:extLst>
                  <a:ext uri="{FF2B5EF4-FFF2-40B4-BE49-F238E27FC236}">
                    <a16:creationId xmlns:a16="http://schemas.microsoft.com/office/drawing/2014/main" id="{9F787241-8EF5-17B7-58C7-0D171D731618}"/>
                  </a:ext>
                </a:extLst>
              </p:cNvPr>
              <p:cNvCxnSpPr/>
              <p:nvPr/>
            </p:nvCxnSpPr>
            <p:spPr>
              <a:xfrm>
                <a:off x="0" y="925033"/>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8" name="Straight Connector 107">
                <a:extLst>
                  <a:ext uri="{FF2B5EF4-FFF2-40B4-BE49-F238E27FC236}">
                    <a16:creationId xmlns:a16="http://schemas.microsoft.com/office/drawing/2014/main" id="{748E68CF-5953-AC21-EEDA-EF21AF63F4E1}"/>
                  </a:ext>
                </a:extLst>
              </p:cNvPr>
              <p:cNvCxnSpPr/>
              <p:nvPr/>
            </p:nvCxnSpPr>
            <p:spPr>
              <a:xfrm>
                <a:off x="0" y="191386"/>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09" name="Straight Connector 108">
                <a:extLst>
                  <a:ext uri="{FF2B5EF4-FFF2-40B4-BE49-F238E27FC236}">
                    <a16:creationId xmlns:a16="http://schemas.microsoft.com/office/drawing/2014/main" id="{AE974F2A-6234-7BD0-9C1A-1A1572A2531A}"/>
                  </a:ext>
                </a:extLst>
              </p:cNvPr>
              <p:cNvCxnSpPr/>
              <p:nvPr/>
            </p:nvCxnSpPr>
            <p:spPr>
              <a:xfrm>
                <a:off x="0" y="26581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0" name="Straight Connector 109">
                <a:extLst>
                  <a:ext uri="{FF2B5EF4-FFF2-40B4-BE49-F238E27FC236}">
                    <a16:creationId xmlns:a16="http://schemas.microsoft.com/office/drawing/2014/main" id="{9B221DF2-E157-2BF6-D335-22BB1A7725F8}"/>
                  </a:ext>
                </a:extLst>
              </p:cNvPr>
              <p:cNvCxnSpPr/>
              <p:nvPr/>
            </p:nvCxnSpPr>
            <p:spPr>
              <a:xfrm>
                <a:off x="0" y="0"/>
                <a:ext cx="46059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BDD289F8-5D18-8C01-AE5D-5FEDBA118A03}"/>
                  </a:ext>
                </a:extLst>
              </p:cNvPr>
              <p:cNvCxnSpPr/>
              <p:nvPr/>
            </p:nvCxnSpPr>
            <p:spPr>
              <a:xfrm>
                <a:off x="0" y="74428"/>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2" name="Straight Connector 111">
                <a:extLst>
                  <a:ext uri="{FF2B5EF4-FFF2-40B4-BE49-F238E27FC236}">
                    <a16:creationId xmlns:a16="http://schemas.microsoft.com/office/drawing/2014/main" id="{5627CB96-4B37-F95D-5B50-D96724317041}"/>
                  </a:ext>
                </a:extLst>
              </p:cNvPr>
              <p:cNvCxnSpPr/>
              <p:nvPr/>
            </p:nvCxnSpPr>
            <p:spPr>
              <a:xfrm>
                <a:off x="0" y="13822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3" name="Straight Connector 112">
                <a:extLst>
                  <a:ext uri="{FF2B5EF4-FFF2-40B4-BE49-F238E27FC236}">
                    <a16:creationId xmlns:a16="http://schemas.microsoft.com/office/drawing/2014/main" id="{58CAD14F-7E01-926C-8B33-24FEC45FAA17}"/>
                  </a:ext>
                </a:extLst>
              </p:cNvPr>
              <p:cNvCxnSpPr/>
              <p:nvPr/>
            </p:nvCxnSpPr>
            <p:spPr>
              <a:xfrm>
                <a:off x="0" y="531628"/>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D0EF573-314F-DCCB-AC74-68860B0DF145}"/>
                  </a:ext>
                </a:extLst>
              </p:cNvPr>
              <p:cNvCxnSpPr/>
              <p:nvPr/>
            </p:nvCxnSpPr>
            <p:spPr>
              <a:xfrm>
                <a:off x="0" y="329610"/>
                <a:ext cx="46059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5" name="Straight Connector 114">
                <a:extLst>
                  <a:ext uri="{FF2B5EF4-FFF2-40B4-BE49-F238E27FC236}">
                    <a16:creationId xmlns:a16="http://schemas.microsoft.com/office/drawing/2014/main" id="{DFE871DF-8362-421A-444A-422E585C7FDE}"/>
                  </a:ext>
                </a:extLst>
              </p:cNvPr>
              <p:cNvCxnSpPr/>
              <p:nvPr/>
            </p:nvCxnSpPr>
            <p:spPr>
              <a:xfrm>
                <a:off x="0" y="404037"/>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8259BF39-3253-5E36-8E23-88CCB5BC05E2}"/>
                  </a:ext>
                </a:extLst>
              </p:cNvPr>
              <p:cNvCxnSpPr/>
              <p:nvPr/>
            </p:nvCxnSpPr>
            <p:spPr>
              <a:xfrm>
                <a:off x="0" y="457200"/>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EDFA5598-251D-9CDE-4356-21924D004E6B}"/>
                  </a:ext>
                </a:extLst>
              </p:cNvPr>
              <p:cNvCxnSpPr/>
              <p:nvPr/>
            </p:nvCxnSpPr>
            <p:spPr>
              <a:xfrm>
                <a:off x="0" y="59542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C6221CDD-EB8C-5554-6A11-8935BDEE6BE1}"/>
                  </a:ext>
                </a:extLst>
              </p:cNvPr>
              <p:cNvCxnSpPr/>
              <p:nvPr/>
            </p:nvCxnSpPr>
            <p:spPr>
              <a:xfrm>
                <a:off x="0" y="5816010"/>
                <a:ext cx="27421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7E08427D-D02C-5921-9E21-0E27F04FE641}"/>
                  </a:ext>
                </a:extLst>
              </p:cNvPr>
              <p:cNvCxnSpPr/>
              <p:nvPr/>
            </p:nvCxnSpPr>
            <p:spPr>
              <a:xfrm>
                <a:off x="0" y="5613991"/>
                <a:ext cx="46117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0" name="Straight Connector 119">
                <a:extLst>
                  <a:ext uri="{FF2B5EF4-FFF2-40B4-BE49-F238E27FC236}">
                    <a16:creationId xmlns:a16="http://schemas.microsoft.com/office/drawing/2014/main" id="{9DB1AC4A-9226-E18A-3789-A1340A58D811}"/>
                  </a:ext>
                </a:extLst>
              </p:cNvPr>
              <p:cNvCxnSpPr/>
              <p:nvPr/>
            </p:nvCxnSpPr>
            <p:spPr>
              <a:xfrm>
                <a:off x="0" y="5677786"/>
                <a:ext cx="27421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1" name="Straight Connector 120">
                <a:extLst>
                  <a:ext uri="{FF2B5EF4-FFF2-40B4-BE49-F238E27FC236}">
                    <a16:creationId xmlns:a16="http://schemas.microsoft.com/office/drawing/2014/main" id="{4F0CB10D-70DD-35E6-18B0-F84FB77C1F1B}"/>
                  </a:ext>
                </a:extLst>
              </p:cNvPr>
              <p:cNvCxnSpPr/>
              <p:nvPr/>
            </p:nvCxnSpPr>
            <p:spPr>
              <a:xfrm>
                <a:off x="0" y="5741582"/>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B90DC165-8660-9351-CA96-2124872D13AE}"/>
                  </a:ext>
                </a:extLst>
              </p:cNvPr>
              <p:cNvCxnSpPr/>
              <p:nvPr/>
            </p:nvCxnSpPr>
            <p:spPr>
              <a:xfrm>
                <a:off x="0" y="5879805"/>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grpSp>
        <p:nvGrpSpPr>
          <p:cNvPr id="127" name="Group 126">
            <a:extLst>
              <a:ext uri="{FF2B5EF4-FFF2-40B4-BE49-F238E27FC236}">
                <a16:creationId xmlns:a16="http://schemas.microsoft.com/office/drawing/2014/main" id="{FD254398-9C09-2329-D377-0F5D3FDB63FD}"/>
              </a:ext>
            </a:extLst>
          </p:cNvPr>
          <p:cNvGrpSpPr/>
          <p:nvPr/>
        </p:nvGrpSpPr>
        <p:grpSpPr>
          <a:xfrm>
            <a:off x="5731964" y="857890"/>
            <a:ext cx="1664424" cy="519909"/>
            <a:chOff x="0" y="-107179"/>
            <a:chExt cx="1152525" cy="529370"/>
          </a:xfrm>
        </p:grpSpPr>
        <p:sp>
          <p:nvSpPr>
            <p:cNvPr id="128" name="Arrow: Right 127">
              <a:extLst>
                <a:ext uri="{FF2B5EF4-FFF2-40B4-BE49-F238E27FC236}">
                  <a16:creationId xmlns:a16="http://schemas.microsoft.com/office/drawing/2014/main" id="{1DBED2E4-BB67-0277-71BB-93FE82F764C4}"/>
                </a:ext>
              </a:extLst>
            </p:cNvPr>
            <p:cNvSpPr/>
            <p:nvPr/>
          </p:nvSpPr>
          <p:spPr>
            <a:xfrm>
              <a:off x="0" y="-107179"/>
              <a:ext cx="1152525" cy="529370"/>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9" name="Text Box 5">
              <a:extLst>
                <a:ext uri="{FF2B5EF4-FFF2-40B4-BE49-F238E27FC236}">
                  <a16:creationId xmlns:a16="http://schemas.microsoft.com/office/drawing/2014/main" id="{3EDF16DD-7C57-A04E-5395-4642EC4F4F34}"/>
                </a:ext>
              </a:extLst>
            </p:cNvPr>
            <p:cNvSpPr txBox="1"/>
            <p:nvPr/>
          </p:nvSpPr>
          <p:spPr>
            <a:xfrm>
              <a:off x="150438" y="-15317"/>
              <a:ext cx="714375" cy="3021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5000"/>
                </a:lnSpc>
                <a:spcBef>
                  <a:spcPts val="0"/>
                </a:spcBef>
                <a:spcAft>
                  <a:spcPts val="800"/>
                </a:spcAft>
              </a:pPr>
              <a:r>
                <a:rPr lang="en-US" sz="1100" b="1" dirty="0">
                  <a:effectLst/>
                  <a:latin typeface="Lucida Sans" panose="020B0602030504020204" pitchFamily="34" charset="0"/>
                  <a:ea typeface="Times New Roman" panose="02020603050405020304" pitchFamily="18" charset="0"/>
                  <a:cs typeface="Times New Roman" panose="02020603050405020304" pitchFamily="18" charset="0"/>
                </a:rPr>
                <a:t>165°F</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130" name="Group 129">
            <a:extLst>
              <a:ext uri="{FF2B5EF4-FFF2-40B4-BE49-F238E27FC236}">
                <a16:creationId xmlns:a16="http://schemas.microsoft.com/office/drawing/2014/main" id="{18AD43F5-1614-AE49-8B26-C496AEF0A99F}"/>
              </a:ext>
            </a:extLst>
          </p:cNvPr>
          <p:cNvGrpSpPr/>
          <p:nvPr/>
        </p:nvGrpSpPr>
        <p:grpSpPr>
          <a:xfrm flipH="1">
            <a:off x="5731964" y="1637035"/>
            <a:ext cx="1664424" cy="519909"/>
            <a:chOff x="0" y="0"/>
            <a:chExt cx="1152525" cy="423005"/>
          </a:xfrm>
        </p:grpSpPr>
        <p:sp>
          <p:nvSpPr>
            <p:cNvPr id="131" name="Arrow: Right 130">
              <a:extLst>
                <a:ext uri="{FF2B5EF4-FFF2-40B4-BE49-F238E27FC236}">
                  <a16:creationId xmlns:a16="http://schemas.microsoft.com/office/drawing/2014/main" id="{23842A5E-2DE8-0171-89E6-5900B876EBCD}"/>
                </a:ext>
              </a:extLst>
            </p:cNvPr>
            <p:cNvSpPr/>
            <p:nvPr/>
          </p:nvSpPr>
          <p:spPr>
            <a:xfrm flipH="1">
              <a:off x="0" y="0"/>
              <a:ext cx="1152525" cy="423005"/>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2" name="Text Box 5">
              <a:extLst>
                <a:ext uri="{FF2B5EF4-FFF2-40B4-BE49-F238E27FC236}">
                  <a16:creationId xmlns:a16="http://schemas.microsoft.com/office/drawing/2014/main" id="{31B4F26F-F16B-115E-53EA-0317BA04D12E}"/>
                </a:ext>
              </a:extLst>
            </p:cNvPr>
            <p:cNvSpPr txBox="1"/>
            <p:nvPr/>
          </p:nvSpPr>
          <p:spPr>
            <a:xfrm>
              <a:off x="257175" y="80937"/>
              <a:ext cx="714375" cy="3069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5000"/>
                </a:lnSpc>
                <a:spcBef>
                  <a:spcPts val="0"/>
                </a:spcBef>
                <a:spcAft>
                  <a:spcPts val="800"/>
                </a:spcAft>
              </a:pPr>
              <a:r>
                <a:rPr lang="en-US" sz="1100" b="1" dirty="0">
                  <a:effectLst/>
                  <a:latin typeface="Lucida Sans" panose="020B0602030504020204" pitchFamily="34" charset="0"/>
                  <a:ea typeface="Times New Roman" panose="02020603050405020304" pitchFamily="18" charset="0"/>
                  <a:cs typeface="Times New Roman" panose="02020603050405020304" pitchFamily="18" charset="0"/>
                </a:rPr>
                <a:t>155°F</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133" name="Group 132">
            <a:extLst>
              <a:ext uri="{FF2B5EF4-FFF2-40B4-BE49-F238E27FC236}">
                <a16:creationId xmlns:a16="http://schemas.microsoft.com/office/drawing/2014/main" id="{995C179F-ADB9-19A0-1406-AA53E580538F}"/>
              </a:ext>
            </a:extLst>
          </p:cNvPr>
          <p:cNvGrpSpPr/>
          <p:nvPr/>
        </p:nvGrpSpPr>
        <p:grpSpPr>
          <a:xfrm>
            <a:off x="5731964" y="2368555"/>
            <a:ext cx="1664424" cy="519909"/>
            <a:chOff x="0" y="0"/>
            <a:chExt cx="1152525" cy="423005"/>
          </a:xfrm>
        </p:grpSpPr>
        <p:sp>
          <p:nvSpPr>
            <p:cNvPr id="134" name="Arrow: Right 133">
              <a:extLst>
                <a:ext uri="{FF2B5EF4-FFF2-40B4-BE49-F238E27FC236}">
                  <a16:creationId xmlns:a16="http://schemas.microsoft.com/office/drawing/2014/main" id="{63051CDF-8C12-7F9D-B155-7AFE79A43B02}"/>
                </a:ext>
              </a:extLst>
            </p:cNvPr>
            <p:cNvSpPr/>
            <p:nvPr/>
          </p:nvSpPr>
          <p:spPr>
            <a:xfrm>
              <a:off x="0" y="0"/>
              <a:ext cx="1152525" cy="423005"/>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5" name="Text Box 5">
              <a:extLst>
                <a:ext uri="{FF2B5EF4-FFF2-40B4-BE49-F238E27FC236}">
                  <a16:creationId xmlns:a16="http://schemas.microsoft.com/office/drawing/2014/main" id="{51ED0D9A-67D3-A2FF-7BB1-D5367E5E0047}"/>
                </a:ext>
              </a:extLst>
            </p:cNvPr>
            <p:cNvSpPr txBox="1"/>
            <p:nvPr/>
          </p:nvSpPr>
          <p:spPr>
            <a:xfrm>
              <a:off x="257175" y="85725"/>
              <a:ext cx="714375" cy="3021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5000"/>
                </a:lnSpc>
                <a:spcBef>
                  <a:spcPts val="0"/>
                </a:spcBef>
                <a:spcAft>
                  <a:spcPts val="800"/>
                </a:spcAft>
              </a:pPr>
              <a:r>
                <a:rPr lang="en-US" sz="1100" b="1" dirty="0">
                  <a:effectLst/>
                  <a:latin typeface="Lucida Sans" panose="020B0602030504020204" pitchFamily="34" charset="0"/>
                  <a:ea typeface="Times New Roman" panose="02020603050405020304" pitchFamily="18" charset="0"/>
                  <a:cs typeface="Times New Roman" panose="02020603050405020304" pitchFamily="18" charset="0"/>
                </a:rPr>
                <a:t>145°F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136" name="Group 135">
            <a:extLst>
              <a:ext uri="{FF2B5EF4-FFF2-40B4-BE49-F238E27FC236}">
                <a16:creationId xmlns:a16="http://schemas.microsoft.com/office/drawing/2014/main" id="{6F3BF481-B322-C12F-67E2-F1366AF820CD}"/>
              </a:ext>
            </a:extLst>
          </p:cNvPr>
          <p:cNvGrpSpPr/>
          <p:nvPr/>
        </p:nvGrpSpPr>
        <p:grpSpPr>
          <a:xfrm>
            <a:off x="5734504" y="3443610"/>
            <a:ext cx="1664424" cy="519909"/>
            <a:chOff x="0" y="0"/>
            <a:chExt cx="1152525" cy="423005"/>
          </a:xfrm>
        </p:grpSpPr>
        <p:sp>
          <p:nvSpPr>
            <p:cNvPr id="137" name="Arrow: Right 136">
              <a:extLst>
                <a:ext uri="{FF2B5EF4-FFF2-40B4-BE49-F238E27FC236}">
                  <a16:creationId xmlns:a16="http://schemas.microsoft.com/office/drawing/2014/main" id="{66D526C5-3823-0258-FBEA-6536C2DB5B8E}"/>
                </a:ext>
              </a:extLst>
            </p:cNvPr>
            <p:cNvSpPr/>
            <p:nvPr/>
          </p:nvSpPr>
          <p:spPr>
            <a:xfrm>
              <a:off x="0" y="0"/>
              <a:ext cx="1152525" cy="423005"/>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8" name="Text Box 5">
              <a:extLst>
                <a:ext uri="{FF2B5EF4-FFF2-40B4-BE49-F238E27FC236}">
                  <a16:creationId xmlns:a16="http://schemas.microsoft.com/office/drawing/2014/main" id="{0860875C-C06C-9F59-0493-0B6F4BC73877}"/>
                </a:ext>
              </a:extLst>
            </p:cNvPr>
            <p:cNvSpPr txBox="1"/>
            <p:nvPr/>
          </p:nvSpPr>
          <p:spPr>
            <a:xfrm>
              <a:off x="257175" y="85725"/>
              <a:ext cx="714375" cy="3021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5000"/>
                </a:lnSpc>
                <a:spcBef>
                  <a:spcPts val="0"/>
                </a:spcBef>
                <a:spcAft>
                  <a:spcPts val="800"/>
                </a:spcAft>
              </a:pPr>
              <a:r>
                <a:rPr lang="en-US" sz="1100" b="1" dirty="0">
                  <a:effectLst/>
                  <a:latin typeface="Lucida Sans" panose="020B0602030504020204" pitchFamily="34" charset="0"/>
                  <a:ea typeface="Times New Roman" panose="02020603050405020304" pitchFamily="18" charset="0"/>
                  <a:cs typeface="Times New Roman" panose="02020603050405020304" pitchFamily="18" charset="0"/>
                </a:rPr>
                <a:t>135°F</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grpSp>
        <p:nvGrpSpPr>
          <p:cNvPr id="139" name="Group 138">
            <a:extLst>
              <a:ext uri="{FF2B5EF4-FFF2-40B4-BE49-F238E27FC236}">
                <a16:creationId xmlns:a16="http://schemas.microsoft.com/office/drawing/2014/main" id="{3CEBA5D2-AAD8-E384-F270-D07554282330}"/>
              </a:ext>
            </a:extLst>
          </p:cNvPr>
          <p:cNvGrpSpPr/>
          <p:nvPr/>
        </p:nvGrpSpPr>
        <p:grpSpPr>
          <a:xfrm>
            <a:off x="5756299" y="5429890"/>
            <a:ext cx="1664424" cy="519909"/>
            <a:chOff x="0" y="85685"/>
            <a:chExt cx="1152525" cy="433077"/>
          </a:xfrm>
        </p:grpSpPr>
        <p:sp>
          <p:nvSpPr>
            <p:cNvPr id="140" name="Arrow: Right 139">
              <a:extLst>
                <a:ext uri="{FF2B5EF4-FFF2-40B4-BE49-F238E27FC236}">
                  <a16:creationId xmlns:a16="http://schemas.microsoft.com/office/drawing/2014/main" id="{D20742A3-8AAA-897D-3027-9DB44327C604}"/>
                </a:ext>
              </a:extLst>
            </p:cNvPr>
            <p:cNvSpPr/>
            <p:nvPr/>
          </p:nvSpPr>
          <p:spPr>
            <a:xfrm>
              <a:off x="0" y="85685"/>
              <a:ext cx="1152525" cy="433077"/>
            </a:xfrm>
            <a:prstGeom prst="rightArrow">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1" name="Text Box 5">
              <a:extLst>
                <a:ext uri="{FF2B5EF4-FFF2-40B4-BE49-F238E27FC236}">
                  <a16:creationId xmlns:a16="http://schemas.microsoft.com/office/drawing/2014/main" id="{36EB422C-2825-C69A-6C8C-CAAD0C174BEE}"/>
                </a:ext>
              </a:extLst>
            </p:cNvPr>
            <p:cNvSpPr txBox="1"/>
            <p:nvPr/>
          </p:nvSpPr>
          <p:spPr>
            <a:xfrm flipH="1">
              <a:off x="160020" y="178633"/>
              <a:ext cx="714375" cy="23587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25000"/>
                </a:lnSpc>
                <a:spcBef>
                  <a:spcPts val="0"/>
                </a:spcBef>
                <a:spcAft>
                  <a:spcPts val="800"/>
                </a:spcAft>
              </a:pPr>
              <a:r>
                <a:rPr lang="en-US" sz="1100" b="1" dirty="0">
                  <a:effectLst/>
                  <a:latin typeface="Lucida Sans" panose="020B0602030504020204" pitchFamily="34" charset="0"/>
                  <a:ea typeface="Times New Roman" panose="02020603050405020304" pitchFamily="18" charset="0"/>
                  <a:cs typeface="Times New Roman" panose="02020603050405020304" pitchFamily="18" charset="0"/>
                </a:rPr>
                <a:t>≤ 41°F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grpSp>
      <p:sp>
        <p:nvSpPr>
          <p:cNvPr id="142" name="Text Box 4">
            <a:extLst>
              <a:ext uri="{FF2B5EF4-FFF2-40B4-BE49-F238E27FC236}">
                <a16:creationId xmlns:a16="http://schemas.microsoft.com/office/drawing/2014/main" id="{A7500CA3-BC5F-0710-B601-B60FBC3DDB22}"/>
              </a:ext>
            </a:extLst>
          </p:cNvPr>
          <p:cNvSpPr txBox="1">
            <a:spLocks noChangeArrowheads="1"/>
          </p:cNvSpPr>
          <p:nvPr/>
        </p:nvSpPr>
        <p:spPr bwMode="auto">
          <a:xfrm>
            <a:off x="7420723" y="1637395"/>
            <a:ext cx="4206875" cy="774700"/>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Tenderized/injected meats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Ground meats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Raw shell eggs that will be held hot </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43" name="Text Box 116">
            <a:extLst>
              <a:ext uri="{FF2B5EF4-FFF2-40B4-BE49-F238E27FC236}">
                <a16:creationId xmlns:a16="http://schemas.microsoft.com/office/drawing/2014/main" id="{10A92517-472B-4A61-C1F4-368ACFC8117D}"/>
              </a:ext>
            </a:extLst>
          </p:cNvPr>
          <p:cNvSpPr txBox="1">
            <a:spLocks noChangeArrowheads="1"/>
          </p:cNvSpPr>
          <p:nvPr/>
        </p:nvSpPr>
        <p:spPr bwMode="auto">
          <a:xfrm>
            <a:off x="7422311" y="2456545"/>
            <a:ext cx="4206875" cy="1082675"/>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Fish and Seafood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Raw shell eggs for immediate service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Whole muscle meat and pork</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Whole muscle roasts of meat or pork  may be cooked to 130</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 / 54.4</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 Temperature </a:t>
            </a:r>
            <a:r>
              <a:rPr kumimoji="0" lang="en-US" altLang="en-US" sz="1200" b="0" i="0" u="sng"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must</a:t>
            </a: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be maintained for 112 minutes.</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44" name="Text Box 118">
            <a:extLst>
              <a:ext uri="{FF2B5EF4-FFF2-40B4-BE49-F238E27FC236}">
                <a16:creationId xmlns:a16="http://schemas.microsoft.com/office/drawing/2014/main" id="{5CB94579-97FF-0E41-C90F-23D622AAFFB0}"/>
              </a:ext>
            </a:extLst>
          </p:cNvPr>
          <p:cNvSpPr txBox="1">
            <a:spLocks noChangeArrowheads="1"/>
          </p:cNvSpPr>
          <p:nvPr/>
        </p:nvSpPr>
        <p:spPr bwMode="auto">
          <a:xfrm>
            <a:off x="7422311" y="756332"/>
            <a:ext cx="4206875" cy="822325"/>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Reheat temperature for TCS foods made on-site that will be held hot. </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Poultry</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Stuffed Food</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45" name="Text Box 114">
            <a:extLst>
              <a:ext uri="{FF2B5EF4-FFF2-40B4-BE49-F238E27FC236}">
                <a16:creationId xmlns:a16="http://schemas.microsoft.com/office/drawing/2014/main" id="{AEE4A508-F3C5-1240-2F9B-2F4ACB6D430D}"/>
              </a:ext>
            </a:extLst>
          </p:cNvPr>
          <p:cNvSpPr txBox="1">
            <a:spLocks noChangeArrowheads="1"/>
          </p:cNvSpPr>
          <p:nvPr/>
        </p:nvSpPr>
        <p:spPr bwMode="auto">
          <a:xfrm>
            <a:off x="7422311" y="5518832"/>
            <a:ext cx="4206875" cy="538163"/>
          </a:xfrm>
          <a:prstGeom prst="rect">
            <a:avLst/>
          </a:prstGeom>
          <a:solidFill>
            <a:srgbClr val="FFFFFF"/>
          </a:solid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Food that is being held cold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All frozen food must be kept frozen solid</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pic>
        <p:nvPicPr>
          <p:cNvPr id="155" name="Picture 154" descr="A thermometer with a display&#10;&#10;Description automatically generated">
            <a:extLst>
              <a:ext uri="{FF2B5EF4-FFF2-40B4-BE49-F238E27FC236}">
                <a16:creationId xmlns:a16="http://schemas.microsoft.com/office/drawing/2014/main" id="{88B43DE7-A1EB-CCFC-0EF1-4AE552E89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609" y="905088"/>
            <a:ext cx="1559334" cy="1559334"/>
          </a:xfrm>
          <a:prstGeom prst="rect">
            <a:avLst/>
          </a:prstGeom>
        </p:spPr>
      </p:pic>
      <p:grpSp>
        <p:nvGrpSpPr>
          <p:cNvPr id="161" name="Group 160">
            <a:extLst>
              <a:ext uri="{FF2B5EF4-FFF2-40B4-BE49-F238E27FC236}">
                <a16:creationId xmlns:a16="http://schemas.microsoft.com/office/drawing/2014/main" id="{CA13CF20-6F96-05B0-6529-A4B6C4D970C5}"/>
              </a:ext>
            </a:extLst>
          </p:cNvPr>
          <p:cNvGrpSpPr/>
          <p:nvPr/>
        </p:nvGrpSpPr>
        <p:grpSpPr>
          <a:xfrm>
            <a:off x="-12962" y="391886"/>
            <a:ext cx="5719003" cy="6046426"/>
            <a:chOff x="12167" y="590453"/>
            <a:chExt cx="5719003" cy="6046426"/>
          </a:xfrm>
        </p:grpSpPr>
        <p:pic>
          <p:nvPicPr>
            <p:cNvPr id="158" name="Picture 157">
              <a:extLst>
                <a:ext uri="{FF2B5EF4-FFF2-40B4-BE49-F238E27FC236}">
                  <a16:creationId xmlns:a16="http://schemas.microsoft.com/office/drawing/2014/main" id="{50CF337D-1133-60BC-A8E6-36623087A6F4}"/>
                </a:ext>
              </a:extLst>
            </p:cNvPr>
            <p:cNvPicPr>
              <a:picLocks noChangeAspect="1"/>
            </p:cNvPicPr>
            <p:nvPr/>
          </p:nvPicPr>
          <p:blipFill>
            <a:blip r:embed="rId4"/>
            <a:stretch>
              <a:fillRect/>
            </a:stretch>
          </p:blipFill>
          <p:spPr>
            <a:xfrm>
              <a:off x="12167" y="785049"/>
              <a:ext cx="5719003" cy="5508341"/>
            </a:xfrm>
            <a:prstGeom prst="rect">
              <a:avLst/>
            </a:prstGeom>
          </p:spPr>
        </p:pic>
        <p:sp>
          <p:nvSpPr>
            <p:cNvPr id="159" name="TextBox 158">
              <a:extLst>
                <a:ext uri="{FF2B5EF4-FFF2-40B4-BE49-F238E27FC236}">
                  <a16:creationId xmlns:a16="http://schemas.microsoft.com/office/drawing/2014/main" id="{DE5DC07C-EE46-66C9-B71C-1FDFFD550D58}"/>
                </a:ext>
              </a:extLst>
            </p:cNvPr>
            <p:cNvSpPr txBox="1"/>
            <p:nvPr/>
          </p:nvSpPr>
          <p:spPr>
            <a:xfrm>
              <a:off x="1395801" y="590453"/>
              <a:ext cx="2840917" cy="369332"/>
            </a:xfrm>
            <a:prstGeom prst="rect">
              <a:avLst/>
            </a:prstGeom>
            <a:noFill/>
          </p:spPr>
          <p:txBody>
            <a:bodyPr wrap="square" rtlCol="0">
              <a:spAutoFit/>
            </a:bodyPr>
            <a:lstStyle/>
            <a:p>
              <a:pPr algn="ctr"/>
              <a:r>
                <a:rPr lang="en-US" dirty="0"/>
                <a:t>TOP SHELF</a:t>
              </a:r>
            </a:p>
          </p:txBody>
        </p:sp>
        <p:sp>
          <p:nvSpPr>
            <p:cNvPr id="160" name="TextBox 159">
              <a:extLst>
                <a:ext uri="{FF2B5EF4-FFF2-40B4-BE49-F238E27FC236}">
                  <a16:creationId xmlns:a16="http://schemas.microsoft.com/office/drawing/2014/main" id="{A6CE9480-A270-D0DD-BF03-90F799E12E1D}"/>
                </a:ext>
              </a:extLst>
            </p:cNvPr>
            <p:cNvSpPr txBox="1"/>
            <p:nvPr/>
          </p:nvSpPr>
          <p:spPr>
            <a:xfrm>
              <a:off x="1395800" y="6267547"/>
              <a:ext cx="2840917" cy="369332"/>
            </a:xfrm>
            <a:prstGeom prst="rect">
              <a:avLst/>
            </a:prstGeom>
            <a:noFill/>
          </p:spPr>
          <p:txBody>
            <a:bodyPr wrap="square" rtlCol="0">
              <a:spAutoFit/>
            </a:bodyPr>
            <a:lstStyle/>
            <a:p>
              <a:pPr algn="ctr"/>
              <a:r>
                <a:rPr lang="en-US" dirty="0"/>
                <a:t>BOTTOM SHELF</a:t>
              </a:r>
            </a:p>
          </p:txBody>
        </p:sp>
      </p:grpSp>
      <p:sp>
        <p:nvSpPr>
          <p:cNvPr id="162" name="TextBox 161">
            <a:extLst>
              <a:ext uri="{FF2B5EF4-FFF2-40B4-BE49-F238E27FC236}">
                <a16:creationId xmlns:a16="http://schemas.microsoft.com/office/drawing/2014/main" id="{B5594755-E673-20C4-6F8D-D3B64483CA8C}"/>
              </a:ext>
            </a:extLst>
          </p:cNvPr>
          <p:cNvSpPr txBox="1"/>
          <p:nvPr/>
        </p:nvSpPr>
        <p:spPr>
          <a:xfrm>
            <a:off x="7266144" y="2810656"/>
            <a:ext cx="4361454" cy="523220"/>
          </a:xfrm>
          <a:prstGeom prst="rect">
            <a:avLst/>
          </a:prstGeom>
          <a:noFill/>
        </p:spPr>
        <p:txBody>
          <a:bodyPr wrap="square" rtlCol="0">
            <a:spAutoFit/>
          </a:bodyPr>
          <a:lstStyle/>
          <a:p>
            <a:pPr algn="ctr"/>
            <a:r>
              <a:rPr lang="en-US" sz="2800" dirty="0"/>
              <a:t>Proper Refrigerator Storage</a:t>
            </a:r>
          </a:p>
        </p:txBody>
      </p:sp>
    </p:spTree>
    <p:extLst>
      <p:ext uri="{BB962C8B-B14F-4D97-AF65-F5344CB8AC3E}">
        <p14:creationId xmlns:p14="http://schemas.microsoft.com/office/powerpoint/2010/main" val="398517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1"/>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3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144"/>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142"/>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143"/>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145"/>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6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nodeType="clickEffect">
                                  <p:stCondLst>
                                    <p:cond delay="0"/>
                                  </p:stCondLst>
                                  <p:childTnLst>
                                    <p:animMotion origin="layout" path="M -1.66667E-6 3.7037E-6 L 0.00248 -0.21551 " pathEditMode="relative" rAng="0" ptsTypes="AA">
                                      <p:cBhvr>
                                        <p:cTn id="52" dur="2000" fill="hold"/>
                                        <p:tgtEl>
                                          <p:spTgt spid="136"/>
                                        </p:tgtEl>
                                        <p:attrNameLst>
                                          <p:attrName>ppt_x</p:attrName>
                                          <p:attrName>ppt_y</p:attrName>
                                        </p:attrNameLst>
                                      </p:cBhvr>
                                      <p:rCtr x="117" y="-10787"/>
                                    </p:animMotion>
                                  </p:childTnLst>
                                </p:cTn>
                              </p:par>
                              <p:par>
                                <p:cTn id="53" presetID="42" presetClass="path" presetSubtype="0" accel="50000" decel="50000" fill="hold" nodeType="withEffect">
                                  <p:stCondLst>
                                    <p:cond delay="0"/>
                                  </p:stCondLst>
                                  <p:childTnLst>
                                    <p:animMotion origin="layout" path="M -1.45833E-6 -3.33333E-6 L 0.00013 0.15671 " pathEditMode="relative" rAng="0" ptsTypes="AA">
                                      <p:cBhvr>
                                        <p:cTn id="54" dur="2000" fill="hold"/>
                                        <p:tgtEl>
                                          <p:spTgt spid="133"/>
                                        </p:tgtEl>
                                        <p:attrNameLst>
                                          <p:attrName>ppt_x</p:attrName>
                                          <p:attrName>ppt_y</p:attrName>
                                        </p:attrNameLst>
                                      </p:cBhvr>
                                      <p:rCtr x="117" y="9421"/>
                                    </p:animMotion>
                                  </p:childTnLst>
                                </p:cTn>
                              </p:par>
                              <p:par>
                                <p:cTn id="55" presetID="42" presetClass="path" presetSubtype="0" accel="50000" decel="50000" fill="hold" nodeType="withEffect">
                                  <p:stCondLst>
                                    <p:cond delay="0"/>
                                  </p:stCondLst>
                                  <p:childTnLst>
                                    <p:animMotion origin="layout" path="M -1.45833E-6 -3.7037E-7 L 0.00208 0.41505 " pathEditMode="relative" rAng="0" ptsTypes="AA">
                                      <p:cBhvr>
                                        <p:cTn id="56" dur="2000" fill="hold"/>
                                        <p:tgtEl>
                                          <p:spTgt spid="130"/>
                                        </p:tgtEl>
                                        <p:attrNameLst>
                                          <p:attrName>ppt_x</p:attrName>
                                          <p:attrName>ppt_y</p:attrName>
                                        </p:attrNameLst>
                                      </p:cBhvr>
                                      <p:rCtr x="104" y="20741"/>
                                    </p:animMotion>
                                  </p:childTnLst>
                                </p:cTn>
                              </p:par>
                              <p:par>
                                <p:cTn id="57" presetID="42" presetClass="path" presetSubtype="0" accel="50000" decel="50000" fill="hold" nodeType="withEffect">
                                  <p:stCondLst>
                                    <p:cond delay="0"/>
                                  </p:stCondLst>
                                  <p:childTnLst>
                                    <p:animMotion origin="layout" path="M -1.45833E-6 -2.96296E-6 L 0.00261 0.66528 " pathEditMode="relative" rAng="0" ptsTypes="AA">
                                      <p:cBhvr>
                                        <p:cTn id="58" dur="2000" fill="hold"/>
                                        <p:tgtEl>
                                          <p:spTgt spid="127"/>
                                        </p:tgtEl>
                                        <p:attrNameLst>
                                          <p:attrName>ppt_x</p:attrName>
                                          <p:attrName>ppt_y</p:attrName>
                                        </p:attrNameLst>
                                      </p:cBhvr>
                                      <p:rCtr x="130" y="332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42" grpId="0" animBg="1"/>
      <p:bldP spid="143" grpId="0" animBg="1"/>
      <p:bldP spid="144" grpId="0" animBg="1"/>
      <p:bldP spid="145" grpId="0" animBg="1"/>
      <p:bldP spid="16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67A5186C-3438-4D83-A03D-BD8A5E2D48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6CBB0514-A5C9-DF82-2647-CF63C168C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59"/>
            <a:ext cx="12191999" cy="4654719"/>
          </a:xfrm>
          <a:prstGeom prst="rect">
            <a:avLst/>
          </a:prstGeom>
          <a:solidFill>
            <a:srgbClr val="FFFFFF"/>
          </a:solidFill>
          <a:ln>
            <a:noFill/>
          </a:ln>
          <a:effectLst>
            <a:outerShdw blurRad="393700" dist="152400" dir="3960000" sx="93000" sy="93000" algn="t"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Isosceles Triangle 54">
            <a:extLst>
              <a:ext uri="{FF2B5EF4-FFF2-40B4-BE49-F238E27FC236}">
                <a16:creationId xmlns:a16="http://schemas.microsoft.com/office/drawing/2014/main" id="{17AE017D-C5DD-7C65-8CE3-A37650A43F8A}"/>
              </a:ext>
            </a:extLst>
          </p:cNvPr>
          <p:cNvSpPr/>
          <p:nvPr/>
        </p:nvSpPr>
        <p:spPr>
          <a:xfrm>
            <a:off x="0" y="3952240"/>
            <a:ext cx="3605048" cy="2905760"/>
          </a:xfrm>
          <a:prstGeom prst="triangle">
            <a:avLst>
              <a:gd name="adj" fmla="val 0"/>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6F2DC6F-D2E6-16B5-2C0F-48F6173BB8E6}"/>
              </a:ext>
            </a:extLst>
          </p:cNvPr>
          <p:cNvGrpSpPr/>
          <p:nvPr/>
        </p:nvGrpSpPr>
        <p:grpSpPr>
          <a:xfrm>
            <a:off x="656935" y="75367"/>
            <a:ext cx="2125538" cy="2847012"/>
            <a:chOff x="465512" y="999292"/>
            <a:chExt cx="2340864" cy="3135426"/>
          </a:xfrm>
        </p:grpSpPr>
        <p:pic>
          <p:nvPicPr>
            <p:cNvPr id="10" name="Graphic 9" descr="Stopwatch with solid fill">
              <a:extLst>
                <a:ext uri="{FF2B5EF4-FFF2-40B4-BE49-F238E27FC236}">
                  <a16:creationId xmlns:a16="http://schemas.microsoft.com/office/drawing/2014/main" id="{B0A28E06-5E84-E9EB-6D9B-08D8439B8AF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5512" y="999292"/>
              <a:ext cx="2340864" cy="2340864"/>
            </a:xfrm>
            <a:prstGeom prst="rect">
              <a:avLst/>
            </a:prstGeom>
          </p:spPr>
        </p:pic>
        <p:sp>
          <p:nvSpPr>
            <p:cNvPr id="11" name="TextBox 10">
              <a:extLst>
                <a:ext uri="{FF2B5EF4-FFF2-40B4-BE49-F238E27FC236}">
                  <a16:creationId xmlns:a16="http://schemas.microsoft.com/office/drawing/2014/main" id="{40F48DC7-4013-3064-E10B-6EBC7324A11D}"/>
                </a:ext>
              </a:extLst>
            </p:cNvPr>
            <p:cNvSpPr txBox="1"/>
            <p:nvPr/>
          </p:nvSpPr>
          <p:spPr>
            <a:xfrm>
              <a:off x="496473" y="3211388"/>
              <a:ext cx="2286000" cy="923330"/>
            </a:xfrm>
            <a:prstGeom prst="rect">
              <a:avLst/>
            </a:prstGeom>
            <a:noFill/>
          </p:spPr>
          <p:txBody>
            <a:bodyPr wrap="square" rtlCol="0">
              <a:spAutoFit/>
            </a:bodyPr>
            <a:lstStyle/>
            <a:p>
              <a:pPr algn="ctr"/>
              <a:r>
                <a:rPr lang="en-US" dirty="0"/>
                <a:t>Cooling starts when the food temperature reaches </a:t>
              </a:r>
              <a:r>
                <a:rPr lang="en-US" b="1" dirty="0"/>
                <a:t>135F</a:t>
              </a:r>
              <a:r>
                <a:rPr lang="en-US" dirty="0"/>
                <a:t>. </a:t>
              </a:r>
            </a:p>
          </p:txBody>
        </p:sp>
      </p:grpSp>
      <p:grpSp>
        <p:nvGrpSpPr>
          <p:cNvPr id="38" name="Group 37">
            <a:extLst>
              <a:ext uri="{FF2B5EF4-FFF2-40B4-BE49-F238E27FC236}">
                <a16:creationId xmlns:a16="http://schemas.microsoft.com/office/drawing/2014/main" id="{3D1F2E96-DF9A-5E1E-52B6-FE64FF00D661}"/>
              </a:ext>
            </a:extLst>
          </p:cNvPr>
          <p:cNvGrpSpPr/>
          <p:nvPr/>
        </p:nvGrpSpPr>
        <p:grpSpPr>
          <a:xfrm>
            <a:off x="3314401" y="81067"/>
            <a:ext cx="2289866" cy="3093355"/>
            <a:chOff x="3122977" y="1004992"/>
            <a:chExt cx="2521839" cy="3406725"/>
          </a:xfrm>
        </p:grpSpPr>
        <p:pic>
          <p:nvPicPr>
            <p:cNvPr id="6" name="Graphic 5" descr="Stopwatch 33% with solid fill">
              <a:extLst>
                <a:ext uri="{FF2B5EF4-FFF2-40B4-BE49-F238E27FC236}">
                  <a16:creationId xmlns:a16="http://schemas.microsoft.com/office/drawing/2014/main" id="{A9C773E5-9126-D353-F06B-D7A4F7B91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635" y="1004992"/>
              <a:ext cx="2336522" cy="2336522"/>
            </a:xfrm>
            <a:prstGeom prst="rect">
              <a:avLst/>
            </a:prstGeom>
          </p:spPr>
        </p:pic>
        <p:sp>
          <p:nvSpPr>
            <p:cNvPr id="12" name="TextBox 11">
              <a:extLst>
                <a:ext uri="{FF2B5EF4-FFF2-40B4-BE49-F238E27FC236}">
                  <a16:creationId xmlns:a16="http://schemas.microsoft.com/office/drawing/2014/main" id="{5B443AB3-0D46-A5F7-8A84-D0572AD123AA}"/>
                </a:ext>
              </a:extLst>
            </p:cNvPr>
            <p:cNvSpPr txBox="1"/>
            <p:nvPr/>
          </p:nvSpPr>
          <p:spPr>
            <a:xfrm>
              <a:off x="3122977" y="3211388"/>
              <a:ext cx="2521839" cy="1200329"/>
            </a:xfrm>
            <a:prstGeom prst="rect">
              <a:avLst/>
            </a:prstGeom>
            <a:noFill/>
          </p:spPr>
          <p:txBody>
            <a:bodyPr wrap="square" rtlCol="0">
              <a:spAutoFit/>
            </a:bodyPr>
            <a:lstStyle/>
            <a:p>
              <a:pPr algn="ctr"/>
              <a:r>
                <a:rPr lang="en-US" dirty="0"/>
                <a:t>Food temperature must be </a:t>
              </a:r>
              <a:r>
                <a:rPr lang="en-US" b="1" dirty="0"/>
                <a:t>70F within 2 hours</a:t>
              </a:r>
              <a:r>
                <a:rPr lang="en-US" dirty="0"/>
                <a:t> of starting the cooling process.</a:t>
              </a:r>
            </a:p>
          </p:txBody>
        </p:sp>
      </p:grpSp>
      <p:grpSp>
        <p:nvGrpSpPr>
          <p:cNvPr id="40" name="Group 39">
            <a:extLst>
              <a:ext uri="{FF2B5EF4-FFF2-40B4-BE49-F238E27FC236}">
                <a16:creationId xmlns:a16="http://schemas.microsoft.com/office/drawing/2014/main" id="{0EB54BA6-2EEB-E7AE-D2AC-51BBFC5B434B}"/>
              </a:ext>
            </a:extLst>
          </p:cNvPr>
          <p:cNvGrpSpPr/>
          <p:nvPr/>
        </p:nvGrpSpPr>
        <p:grpSpPr>
          <a:xfrm>
            <a:off x="6145782" y="81067"/>
            <a:ext cx="2289866" cy="2841836"/>
            <a:chOff x="5954358" y="1004992"/>
            <a:chExt cx="2521839" cy="3129726"/>
          </a:xfrm>
        </p:grpSpPr>
        <p:pic>
          <p:nvPicPr>
            <p:cNvPr id="4" name="Graphic 3" descr="Stopwatch 66% with solid fill">
              <a:extLst>
                <a:ext uri="{FF2B5EF4-FFF2-40B4-BE49-F238E27FC236}">
                  <a16:creationId xmlns:a16="http://schemas.microsoft.com/office/drawing/2014/main" id="{B90F3E2A-186B-546D-E6C5-D914B357EA7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47016" y="1004992"/>
              <a:ext cx="2336522" cy="2336522"/>
            </a:xfrm>
            <a:prstGeom prst="rect">
              <a:avLst/>
            </a:prstGeom>
          </p:spPr>
        </p:pic>
        <p:sp>
          <p:nvSpPr>
            <p:cNvPr id="13" name="TextBox 12">
              <a:extLst>
                <a:ext uri="{FF2B5EF4-FFF2-40B4-BE49-F238E27FC236}">
                  <a16:creationId xmlns:a16="http://schemas.microsoft.com/office/drawing/2014/main" id="{9C2615F7-842D-7D4C-4473-2DC30B965BF1}"/>
                </a:ext>
              </a:extLst>
            </p:cNvPr>
            <p:cNvSpPr txBox="1"/>
            <p:nvPr/>
          </p:nvSpPr>
          <p:spPr>
            <a:xfrm>
              <a:off x="5954358" y="3211388"/>
              <a:ext cx="2521839" cy="923330"/>
            </a:xfrm>
            <a:prstGeom prst="rect">
              <a:avLst/>
            </a:prstGeom>
            <a:noFill/>
          </p:spPr>
          <p:txBody>
            <a:bodyPr wrap="square" rtlCol="0">
              <a:spAutoFit/>
            </a:bodyPr>
            <a:lstStyle/>
            <a:p>
              <a:pPr algn="ctr"/>
              <a:r>
                <a:rPr lang="en-US" dirty="0"/>
                <a:t>Food temperatures must reach </a:t>
              </a:r>
              <a:r>
                <a:rPr lang="en-US" b="1" dirty="0"/>
                <a:t>41F within the next 4 hours</a:t>
              </a:r>
              <a:r>
                <a:rPr lang="en-US" dirty="0"/>
                <a:t>. </a:t>
              </a:r>
            </a:p>
          </p:txBody>
        </p:sp>
      </p:grpSp>
      <p:grpSp>
        <p:nvGrpSpPr>
          <p:cNvPr id="42" name="Group 41">
            <a:extLst>
              <a:ext uri="{FF2B5EF4-FFF2-40B4-BE49-F238E27FC236}">
                <a16:creationId xmlns:a16="http://schemas.microsoft.com/office/drawing/2014/main" id="{17E38333-DFC4-4C0B-AC4B-0ECCD95AF0DC}"/>
              </a:ext>
            </a:extLst>
          </p:cNvPr>
          <p:cNvGrpSpPr/>
          <p:nvPr/>
        </p:nvGrpSpPr>
        <p:grpSpPr>
          <a:xfrm>
            <a:off x="8977163" y="80612"/>
            <a:ext cx="2289866" cy="2842249"/>
            <a:chOff x="8785739" y="1004537"/>
            <a:chExt cx="2521839" cy="3130181"/>
          </a:xfrm>
        </p:grpSpPr>
        <p:pic>
          <p:nvPicPr>
            <p:cNvPr id="8" name="Graphic 7" descr="Stopwatch 75% with solid fill">
              <a:extLst>
                <a:ext uri="{FF2B5EF4-FFF2-40B4-BE49-F238E27FC236}">
                  <a16:creationId xmlns:a16="http://schemas.microsoft.com/office/drawing/2014/main" id="{21B933AD-9BCD-663C-6C50-990EE9CEAC5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77942" y="1004537"/>
              <a:ext cx="2337432" cy="2337432"/>
            </a:xfrm>
            <a:prstGeom prst="rect">
              <a:avLst/>
            </a:prstGeom>
            <a:effectLst/>
          </p:spPr>
        </p:pic>
        <p:sp>
          <p:nvSpPr>
            <p:cNvPr id="14" name="TextBox 13">
              <a:extLst>
                <a:ext uri="{FF2B5EF4-FFF2-40B4-BE49-F238E27FC236}">
                  <a16:creationId xmlns:a16="http://schemas.microsoft.com/office/drawing/2014/main" id="{9D9B06AB-39BA-83B3-18F8-B617F6BEFD0E}"/>
                </a:ext>
              </a:extLst>
            </p:cNvPr>
            <p:cNvSpPr txBox="1"/>
            <p:nvPr/>
          </p:nvSpPr>
          <p:spPr>
            <a:xfrm>
              <a:off x="8785739" y="3211388"/>
              <a:ext cx="2521839" cy="923330"/>
            </a:xfrm>
            <a:prstGeom prst="rect">
              <a:avLst/>
            </a:prstGeom>
            <a:noFill/>
          </p:spPr>
          <p:txBody>
            <a:bodyPr wrap="square" rtlCol="0">
              <a:spAutoFit/>
            </a:bodyPr>
            <a:lstStyle/>
            <a:p>
              <a:pPr algn="ctr"/>
              <a:r>
                <a:rPr lang="en-US" dirty="0"/>
                <a:t>Food must be completely cooled within </a:t>
              </a:r>
              <a:r>
                <a:rPr lang="en-US" b="1" dirty="0"/>
                <a:t>6 hours</a:t>
              </a:r>
              <a:r>
                <a:rPr lang="en-US" dirty="0"/>
                <a:t>. </a:t>
              </a:r>
            </a:p>
          </p:txBody>
        </p:sp>
      </p:grpSp>
      <p:pic>
        <p:nvPicPr>
          <p:cNvPr id="44" name="Picture 43" descr="A person preparing food in a kitchen&#10;&#10;Description automatically generated">
            <a:extLst>
              <a:ext uri="{FF2B5EF4-FFF2-40B4-BE49-F238E27FC236}">
                <a16:creationId xmlns:a16="http://schemas.microsoft.com/office/drawing/2014/main" id="{F5648697-1517-BFC4-A3B2-40687E11F4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98536" y="3472248"/>
            <a:ext cx="2466975" cy="1847850"/>
          </a:xfrm>
          <a:prstGeom prst="rect">
            <a:avLst/>
          </a:prstGeom>
        </p:spPr>
      </p:pic>
      <p:pic>
        <p:nvPicPr>
          <p:cNvPr id="47" name="Picture 46" descr="A person mixing brown liquid in a sink&#10;&#10;Description automatically generated">
            <a:extLst>
              <a:ext uri="{FF2B5EF4-FFF2-40B4-BE49-F238E27FC236}">
                <a16:creationId xmlns:a16="http://schemas.microsoft.com/office/drawing/2014/main" id="{F3580020-7BFE-7ABE-3426-8E0F68CB6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6727" y="3443287"/>
            <a:ext cx="2514600" cy="1819275"/>
          </a:xfrm>
          <a:prstGeom prst="rect">
            <a:avLst/>
          </a:prstGeom>
        </p:spPr>
      </p:pic>
      <p:pic>
        <p:nvPicPr>
          <p:cNvPr id="51" name="Picture 50" descr="A blue plastic tube in a pot of green liquid&#10;&#10;Description automatically generated with medium confidence">
            <a:extLst>
              <a:ext uri="{FF2B5EF4-FFF2-40B4-BE49-F238E27FC236}">
                <a16:creationId xmlns:a16="http://schemas.microsoft.com/office/drawing/2014/main" id="{CF5030D2-A508-AD6B-0BF2-DE483D1BF5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174012" y="3472247"/>
            <a:ext cx="2468880" cy="1851660"/>
          </a:xfrm>
          <a:prstGeom prst="rect">
            <a:avLst/>
          </a:prstGeom>
        </p:spPr>
      </p:pic>
      <p:pic>
        <p:nvPicPr>
          <p:cNvPr id="53" name="Picture 52" descr="Food on a tray&#10;&#10;Description automatically generated">
            <a:extLst>
              <a:ext uri="{FF2B5EF4-FFF2-40B4-BE49-F238E27FC236}">
                <a16:creationId xmlns:a16="http://schemas.microsoft.com/office/drawing/2014/main" id="{66C0F3B6-3865-0E33-4565-D038AE9E09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082" y="3429000"/>
            <a:ext cx="2466975" cy="1847850"/>
          </a:xfrm>
          <a:prstGeom prst="rect">
            <a:avLst/>
          </a:prstGeom>
        </p:spPr>
      </p:pic>
      <p:sp>
        <p:nvSpPr>
          <p:cNvPr id="54" name="TextBox 53">
            <a:extLst>
              <a:ext uri="{FF2B5EF4-FFF2-40B4-BE49-F238E27FC236}">
                <a16:creationId xmlns:a16="http://schemas.microsoft.com/office/drawing/2014/main" id="{854E4B93-DF0F-71FD-15DE-285040B64706}"/>
              </a:ext>
            </a:extLst>
          </p:cNvPr>
          <p:cNvSpPr txBox="1"/>
          <p:nvPr/>
        </p:nvSpPr>
        <p:spPr>
          <a:xfrm>
            <a:off x="3605048" y="5352289"/>
            <a:ext cx="9033644" cy="1569660"/>
          </a:xfrm>
          <a:prstGeom prst="rect">
            <a:avLst/>
          </a:prstGeom>
          <a:noFill/>
        </p:spPr>
        <p:txBody>
          <a:bodyPr wrap="square" rtlCol="0">
            <a:spAutoFit/>
          </a:bodyPr>
          <a:lstStyle/>
          <a:p>
            <a:r>
              <a:rPr lang="en-US" sz="1600" dirty="0"/>
              <a:t>Cooling Methods: </a:t>
            </a:r>
          </a:p>
          <a:p>
            <a:pPr marL="111125" indent="-111125">
              <a:buFont typeface="Arial" panose="020B0604020202020204" pitchFamily="34" charset="0"/>
              <a:buChar char="•"/>
            </a:pPr>
            <a:r>
              <a:rPr lang="en-US" sz="1600" dirty="0"/>
              <a:t>Always leave food uncovered until completely cooled. </a:t>
            </a:r>
          </a:p>
          <a:p>
            <a:pPr marL="111125" indent="-111125">
              <a:buFont typeface="Arial" panose="020B0604020202020204" pitchFamily="34" charset="0"/>
              <a:buChar char="•"/>
            </a:pPr>
            <a:r>
              <a:rPr lang="en-US" sz="1600" dirty="0"/>
              <a:t>Use metal pans and portion products into single or shallow layers. </a:t>
            </a:r>
          </a:p>
          <a:p>
            <a:pPr marL="111125" indent="-111125">
              <a:buFont typeface="Arial" panose="020B0604020202020204" pitchFamily="34" charset="0"/>
              <a:buChar char="•"/>
            </a:pPr>
            <a:r>
              <a:rPr lang="en-US" sz="1600" dirty="0"/>
              <a:t>Place products in the refrigerator, freezer, or an ice bath and stir frequently. </a:t>
            </a:r>
          </a:p>
          <a:p>
            <a:pPr marL="111125" indent="-111125">
              <a:buFont typeface="Arial" panose="020B0604020202020204" pitchFamily="34" charset="0"/>
              <a:buChar char="•"/>
            </a:pPr>
            <a:r>
              <a:rPr lang="en-US" sz="1600" dirty="0"/>
              <a:t>Use ice paddles or add ice to the product, if possible.</a:t>
            </a:r>
          </a:p>
          <a:p>
            <a:pPr marL="111125" indent="-111125">
              <a:buFont typeface="Arial" panose="020B0604020202020204" pitchFamily="34" charset="0"/>
              <a:buChar char="•"/>
            </a:pPr>
            <a:r>
              <a:rPr lang="en-US" sz="1600" dirty="0"/>
              <a:t>Check temperatures every 2 hours. </a:t>
            </a:r>
          </a:p>
        </p:txBody>
      </p:sp>
      <p:sp>
        <p:nvSpPr>
          <p:cNvPr id="2" name="Title 1">
            <a:extLst>
              <a:ext uri="{FF2B5EF4-FFF2-40B4-BE49-F238E27FC236}">
                <a16:creationId xmlns:a16="http://schemas.microsoft.com/office/drawing/2014/main" id="{F8A2970B-1E77-DC93-FA7B-8FA07B3EBE5A}"/>
              </a:ext>
            </a:extLst>
          </p:cNvPr>
          <p:cNvSpPr>
            <a:spLocks noGrp="1"/>
          </p:cNvSpPr>
          <p:nvPr>
            <p:ph type="title"/>
          </p:nvPr>
        </p:nvSpPr>
        <p:spPr>
          <a:xfrm>
            <a:off x="241738" y="5342342"/>
            <a:ext cx="1739462" cy="1332313"/>
          </a:xfrm>
        </p:spPr>
        <p:txBody>
          <a:bodyPr vert="horz" lIns="91440" tIns="45720" rIns="91440" bIns="45720" rtlCol="0" anchor="ctr">
            <a:normAutofit/>
          </a:bodyPr>
          <a:lstStyle/>
          <a:p>
            <a:r>
              <a:rPr lang="en-US" sz="3600" b="1" dirty="0"/>
              <a:t>Cooling </a:t>
            </a:r>
          </a:p>
        </p:txBody>
      </p:sp>
    </p:spTree>
    <p:extLst>
      <p:ext uri="{BB962C8B-B14F-4D97-AF65-F5344CB8AC3E}">
        <p14:creationId xmlns:p14="http://schemas.microsoft.com/office/powerpoint/2010/main" val="40958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CE2A70-5D60-3A75-4075-8A014BC44F89}"/>
              </a:ext>
            </a:extLst>
          </p:cNvPr>
          <p:cNvSpPr>
            <a:spLocks noGrp="1"/>
          </p:cNvSpPr>
          <p:nvPr>
            <p:ph type="title"/>
          </p:nvPr>
        </p:nvSpPr>
        <p:spPr>
          <a:xfrm>
            <a:off x="645064" y="525982"/>
            <a:ext cx="4282983" cy="1200361"/>
          </a:xfrm>
        </p:spPr>
        <p:txBody>
          <a:bodyPr vert="horz" lIns="91440" tIns="45720" rIns="91440" bIns="45720" rtlCol="0" anchor="b">
            <a:normAutofit/>
          </a:bodyPr>
          <a:lstStyle/>
          <a:p>
            <a:r>
              <a:rPr lang="en-US" sz="3600" b="1" u="sng" kern="1200">
                <a:solidFill>
                  <a:schemeClr val="tx1"/>
                </a:solidFill>
                <a:latin typeface="+mj-lt"/>
                <a:ea typeface="+mj-ea"/>
                <a:cs typeface="+mj-cs"/>
              </a:rPr>
              <a:t>Datemarking</a:t>
            </a:r>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0258267-FBD8-AB1F-2E4B-5A6AC79B0BD2}"/>
              </a:ext>
            </a:extLst>
          </p:cNvPr>
          <p:cNvSpPr>
            <a:spLocks noGrp="1"/>
          </p:cNvSpPr>
          <p:nvPr>
            <p:ph type="body" sz="half" idx="2"/>
          </p:nvPr>
        </p:nvSpPr>
        <p:spPr>
          <a:xfrm>
            <a:off x="645066" y="2031101"/>
            <a:ext cx="4282984" cy="3701557"/>
          </a:xfrm>
        </p:spPr>
        <p:txBody>
          <a:bodyPr vert="horz" lIns="91440" tIns="45720" rIns="91440" bIns="45720" rtlCol="0" anchor="ctr">
            <a:normAutofit/>
          </a:bodyPr>
          <a:lstStyle/>
          <a:p>
            <a:pPr marL="285750" indent="-228600">
              <a:buFont typeface="Arial" panose="020B0604020202020204" pitchFamily="34" charset="0"/>
              <a:buChar char="•"/>
            </a:pPr>
            <a:r>
              <a:rPr lang="en-US" sz="1800" u="sng" dirty="0"/>
              <a:t>All TCS foods that are prepared on-site or opened from a commercial package must be datemarked if they are held for more than 24 hours. </a:t>
            </a:r>
          </a:p>
          <a:p>
            <a:pPr marL="285750" indent="-228600">
              <a:buFont typeface="Arial" panose="020B0604020202020204" pitchFamily="34" charset="0"/>
              <a:buChar char="•"/>
            </a:pPr>
            <a:r>
              <a:rPr lang="en-US" sz="1800" dirty="0"/>
              <a:t>All TCS foods must be </a:t>
            </a:r>
            <a:r>
              <a:rPr lang="en-US" sz="1800" b="1" dirty="0"/>
              <a:t>used or discarded within 7 days. </a:t>
            </a:r>
          </a:p>
          <a:p>
            <a:pPr marL="285750" indent="-228600">
              <a:buFont typeface="Arial" panose="020B0604020202020204" pitchFamily="34" charset="0"/>
              <a:buChar char="•"/>
            </a:pPr>
            <a:r>
              <a:rPr lang="en-US" sz="1800" dirty="0"/>
              <a:t>The date of preparation/ package opening is day 1 of 7. </a:t>
            </a:r>
          </a:p>
          <a:p>
            <a:pPr marL="285750" indent="-228600">
              <a:buFont typeface="Arial" panose="020B0604020202020204" pitchFamily="34" charset="0"/>
              <a:buChar char="•"/>
            </a:pPr>
            <a:r>
              <a:rPr lang="en-US" sz="1800" dirty="0"/>
              <a:t>Freezing the product pauses the 7 days, but </a:t>
            </a:r>
            <a:r>
              <a:rPr lang="en-US" sz="1800" b="1" dirty="0"/>
              <a:t>does not</a:t>
            </a:r>
            <a:r>
              <a:rPr lang="en-US" sz="1800" dirty="0"/>
              <a:t> restart the 7 days.</a:t>
            </a:r>
          </a:p>
          <a:p>
            <a:pPr marL="285750" indent="-228600">
              <a:buFont typeface="Arial" panose="020B0604020202020204" pitchFamily="34" charset="0"/>
              <a:buChar char="•"/>
            </a:pPr>
            <a:r>
              <a:rPr lang="en-US" sz="1800" dirty="0"/>
              <a:t>Exceptions: cultured dairy, hard cheeses, cured meats, raw meats.</a:t>
            </a:r>
          </a:p>
        </p:txBody>
      </p:sp>
      <p:sp>
        <p:nvSpPr>
          <p:cNvPr id="23" name="Rectangle 2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ank form with black lines&#10;&#10;Description automatically generated">
            <a:extLst>
              <a:ext uri="{FF2B5EF4-FFF2-40B4-BE49-F238E27FC236}">
                <a16:creationId xmlns:a16="http://schemas.microsoft.com/office/drawing/2014/main" id="{5CA0BBED-CE5E-D5A6-8A78-1745A3A56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947" y="587829"/>
            <a:ext cx="5628018" cy="2954709"/>
          </a:xfrm>
          <a:prstGeom prst="rect">
            <a:avLst/>
          </a:prstGeom>
        </p:spPr>
      </p:pic>
      <p:sp>
        <p:nvSpPr>
          <p:cNvPr id="16" name="TextBox 15">
            <a:extLst>
              <a:ext uri="{FF2B5EF4-FFF2-40B4-BE49-F238E27FC236}">
                <a16:creationId xmlns:a16="http://schemas.microsoft.com/office/drawing/2014/main" id="{2FD0CDFC-2479-74F7-1060-3CF4F0E1ADC6}"/>
              </a:ext>
            </a:extLst>
          </p:cNvPr>
          <p:cNvSpPr txBox="1"/>
          <p:nvPr/>
        </p:nvSpPr>
        <p:spPr>
          <a:xfrm>
            <a:off x="7271769" y="825828"/>
            <a:ext cx="35966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Shredded Chicken</a:t>
            </a:r>
          </a:p>
        </p:txBody>
      </p:sp>
      <p:sp>
        <p:nvSpPr>
          <p:cNvPr id="18" name="TextBox 17">
            <a:extLst>
              <a:ext uri="{FF2B5EF4-FFF2-40B4-BE49-F238E27FC236}">
                <a16:creationId xmlns:a16="http://schemas.microsoft.com/office/drawing/2014/main" id="{2CB177DC-E1EB-31CC-2F50-01C000862539}"/>
              </a:ext>
            </a:extLst>
          </p:cNvPr>
          <p:cNvSpPr txBox="1"/>
          <p:nvPr/>
        </p:nvSpPr>
        <p:spPr>
          <a:xfrm>
            <a:off x="7495289" y="1413730"/>
            <a:ext cx="35966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1/10</a:t>
            </a:r>
          </a:p>
        </p:txBody>
      </p:sp>
      <p:grpSp>
        <p:nvGrpSpPr>
          <p:cNvPr id="24" name="Group 23">
            <a:extLst>
              <a:ext uri="{FF2B5EF4-FFF2-40B4-BE49-F238E27FC236}">
                <a16:creationId xmlns:a16="http://schemas.microsoft.com/office/drawing/2014/main" id="{100BB955-41DD-1211-EF27-33D6674B30D2}"/>
              </a:ext>
            </a:extLst>
          </p:cNvPr>
          <p:cNvGrpSpPr/>
          <p:nvPr/>
        </p:nvGrpSpPr>
        <p:grpSpPr>
          <a:xfrm>
            <a:off x="10051041" y="1224625"/>
            <a:ext cx="1544320" cy="740665"/>
            <a:chOff x="10053832" y="2472006"/>
            <a:chExt cx="1544320" cy="740665"/>
          </a:xfrm>
        </p:grpSpPr>
        <p:sp>
          <p:nvSpPr>
            <p:cNvPr id="20" name="Oval 19">
              <a:extLst>
                <a:ext uri="{FF2B5EF4-FFF2-40B4-BE49-F238E27FC236}">
                  <a16:creationId xmlns:a16="http://schemas.microsoft.com/office/drawing/2014/main" id="{8B35A607-9EC1-D90A-337B-465181D89BF9}"/>
                </a:ext>
              </a:extLst>
            </p:cNvPr>
            <p:cNvSpPr/>
            <p:nvPr/>
          </p:nvSpPr>
          <p:spPr>
            <a:xfrm>
              <a:off x="10053832" y="2472006"/>
              <a:ext cx="1544320" cy="740665"/>
            </a:xfrm>
            <a:prstGeom prst="ellipse">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BE481F-0AC4-F2DB-DE2D-45029BF35D6F}"/>
                </a:ext>
              </a:extLst>
            </p:cNvPr>
            <p:cNvSpPr txBox="1"/>
            <p:nvPr/>
          </p:nvSpPr>
          <p:spPr>
            <a:xfrm>
              <a:off x="10322561" y="2661111"/>
              <a:ext cx="1063104" cy="369332"/>
            </a:xfrm>
            <a:prstGeom prst="rect">
              <a:avLst/>
            </a:prstGeom>
            <a:noFill/>
          </p:spPr>
          <p:txBody>
            <a:bodyPr wrap="square" rtlCol="0">
              <a:spAutoFit/>
            </a:bodyPr>
            <a:lstStyle/>
            <a:p>
              <a:pPr algn="ctr"/>
              <a:r>
                <a:rPr lang="en-US" dirty="0"/>
                <a:t>1/16</a:t>
              </a:r>
            </a:p>
          </p:txBody>
        </p:sp>
      </p:grpSp>
      <p:sp>
        <p:nvSpPr>
          <p:cNvPr id="26" name="TextBox 25">
            <a:extLst>
              <a:ext uri="{FF2B5EF4-FFF2-40B4-BE49-F238E27FC236}">
                <a16:creationId xmlns:a16="http://schemas.microsoft.com/office/drawing/2014/main" id="{E8F9CC6F-66CB-8350-8CA6-A0B41A0C7517}"/>
              </a:ext>
            </a:extLst>
          </p:cNvPr>
          <p:cNvSpPr txBox="1"/>
          <p:nvPr/>
        </p:nvSpPr>
        <p:spPr>
          <a:xfrm>
            <a:off x="7566409" y="2051977"/>
            <a:ext cx="35966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1/12</a:t>
            </a:r>
          </a:p>
        </p:txBody>
      </p:sp>
      <p:sp>
        <p:nvSpPr>
          <p:cNvPr id="28" name="TextBox 27">
            <a:extLst>
              <a:ext uri="{FF2B5EF4-FFF2-40B4-BE49-F238E27FC236}">
                <a16:creationId xmlns:a16="http://schemas.microsoft.com/office/drawing/2014/main" id="{25FADBE3-DAAC-A764-4B11-B935A786F9AD}"/>
              </a:ext>
            </a:extLst>
          </p:cNvPr>
          <p:cNvSpPr txBox="1"/>
          <p:nvPr/>
        </p:nvSpPr>
        <p:spPr>
          <a:xfrm>
            <a:off x="7566409" y="2612591"/>
            <a:ext cx="35966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2/14</a:t>
            </a:r>
          </a:p>
        </p:txBody>
      </p:sp>
      <p:grpSp>
        <p:nvGrpSpPr>
          <p:cNvPr id="29" name="Group 28">
            <a:extLst>
              <a:ext uri="{FF2B5EF4-FFF2-40B4-BE49-F238E27FC236}">
                <a16:creationId xmlns:a16="http://schemas.microsoft.com/office/drawing/2014/main" id="{14F4DC34-BFC7-C588-77C2-A34B2E8FB07D}"/>
              </a:ext>
            </a:extLst>
          </p:cNvPr>
          <p:cNvGrpSpPr/>
          <p:nvPr/>
        </p:nvGrpSpPr>
        <p:grpSpPr>
          <a:xfrm>
            <a:off x="9999823" y="2507996"/>
            <a:ext cx="1544320" cy="740665"/>
            <a:chOff x="10053832" y="2472006"/>
            <a:chExt cx="1544320" cy="740665"/>
          </a:xfrm>
        </p:grpSpPr>
        <p:sp>
          <p:nvSpPr>
            <p:cNvPr id="30" name="Oval 29">
              <a:extLst>
                <a:ext uri="{FF2B5EF4-FFF2-40B4-BE49-F238E27FC236}">
                  <a16:creationId xmlns:a16="http://schemas.microsoft.com/office/drawing/2014/main" id="{7EDBBF83-2038-CB58-706A-FE2255F12676}"/>
                </a:ext>
              </a:extLst>
            </p:cNvPr>
            <p:cNvSpPr/>
            <p:nvPr/>
          </p:nvSpPr>
          <p:spPr>
            <a:xfrm>
              <a:off x="10053832" y="2472006"/>
              <a:ext cx="1544320" cy="740665"/>
            </a:xfrm>
            <a:prstGeom prst="ellipse">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1B102EE-D8A7-CF1D-A0AE-5E9FE857FC3D}"/>
                </a:ext>
              </a:extLst>
            </p:cNvPr>
            <p:cNvSpPr txBox="1"/>
            <p:nvPr/>
          </p:nvSpPr>
          <p:spPr>
            <a:xfrm>
              <a:off x="10322561" y="2661111"/>
              <a:ext cx="1063104" cy="369332"/>
            </a:xfrm>
            <a:prstGeom prst="rect">
              <a:avLst/>
            </a:prstGeom>
            <a:noFill/>
          </p:spPr>
          <p:txBody>
            <a:bodyPr wrap="square" rtlCol="0">
              <a:spAutoFit/>
            </a:bodyPr>
            <a:lstStyle/>
            <a:p>
              <a:pPr algn="ctr"/>
              <a:r>
                <a:rPr lang="en-US" dirty="0"/>
                <a:t>2/17</a:t>
              </a:r>
            </a:p>
          </p:txBody>
        </p:sp>
      </p:grpSp>
      <p:graphicFrame>
        <p:nvGraphicFramePr>
          <p:cNvPr id="32" name="Table 31">
            <a:extLst>
              <a:ext uri="{FF2B5EF4-FFF2-40B4-BE49-F238E27FC236}">
                <a16:creationId xmlns:a16="http://schemas.microsoft.com/office/drawing/2014/main" id="{F8525504-56B9-FF2E-C148-F81CC3290DA5}"/>
              </a:ext>
            </a:extLst>
          </p:cNvPr>
          <p:cNvGraphicFramePr>
            <a:graphicFrameLocks noGrp="1"/>
          </p:cNvGraphicFramePr>
          <p:nvPr>
            <p:extLst>
              <p:ext uri="{D42A27DB-BD31-4B8C-83A1-F6EECF244321}">
                <p14:modId xmlns:p14="http://schemas.microsoft.com/office/powerpoint/2010/main" val="3827372812"/>
              </p:ext>
            </p:extLst>
          </p:nvPr>
        </p:nvGraphicFramePr>
        <p:xfrm>
          <a:off x="6065811" y="3467231"/>
          <a:ext cx="5466078" cy="2560320"/>
        </p:xfrm>
        <a:graphic>
          <a:graphicData uri="http://schemas.openxmlformats.org/drawingml/2006/table">
            <a:tbl>
              <a:tblPr firstRow="1" bandRow="1">
                <a:tableStyleId>{0505E3EF-67EA-436B-97B2-0124C06EBD24}</a:tableStyleId>
              </a:tblPr>
              <a:tblGrid>
                <a:gridCol w="1822026">
                  <a:extLst>
                    <a:ext uri="{9D8B030D-6E8A-4147-A177-3AD203B41FA5}">
                      <a16:colId xmlns:a16="http://schemas.microsoft.com/office/drawing/2014/main" val="3161958462"/>
                    </a:ext>
                  </a:extLst>
                </a:gridCol>
                <a:gridCol w="1822026">
                  <a:extLst>
                    <a:ext uri="{9D8B030D-6E8A-4147-A177-3AD203B41FA5}">
                      <a16:colId xmlns:a16="http://schemas.microsoft.com/office/drawing/2014/main" val="40257669"/>
                    </a:ext>
                  </a:extLst>
                </a:gridCol>
                <a:gridCol w="1822026">
                  <a:extLst>
                    <a:ext uri="{9D8B030D-6E8A-4147-A177-3AD203B41FA5}">
                      <a16:colId xmlns:a16="http://schemas.microsoft.com/office/drawing/2014/main" val="3801933388"/>
                    </a:ext>
                  </a:extLst>
                </a:gridCol>
              </a:tblGrid>
              <a:tr h="273430">
                <a:tc>
                  <a:txBody>
                    <a:bodyPr/>
                    <a:lstStyle/>
                    <a:p>
                      <a:pPr algn="ctr"/>
                      <a:r>
                        <a:rPr lang="en-US" b="1" dirty="0"/>
                        <a:t>Day 1</a:t>
                      </a:r>
                    </a:p>
                  </a:txBody>
                  <a:tcPr/>
                </a:tc>
                <a:tc>
                  <a:txBody>
                    <a:bodyPr/>
                    <a:lstStyle/>
                    <a:p>
                      <a:pPr algn="ctr"/>
                      <a:r>
                        <a:rPr lang="en-US" b="1" dirty="0"/>
                        <a:t>1/10</a:t>
                      </a:r>
                    </a:p>
                  </a:txBody>
                  <a:tcPr/>
                </a:tc>
                <a:tc>
                  <a:txBody>
                    <a:bodyPr/>
                    <a:lstStyle/>
                    <a:p>
                      <a:pPr algn="ctr"/>
                      <a:r>
                        <a:rPr lang="en-US" b="1" dirty="0"/>
                        <a:t>Preparation</a:t>
                      </a:r>
                    </a:p>
                  </a:txBody>
                  <a:tcPr/>
                </a:tc>
                <a:extLst>
                  <a:ext uri="{0D108BD9-81ED-4DB2-BD59-A6C34878D82A}">
                    <a16:rowId xmlns:a16="http://schemas.microsoft.com/office/drawing/2014/main" val="2060700103"/>
                  </a:ext>
                </a:extLst>
              </a:tr>
              <a:tr h="273430">
                <a:tc>
                  <a:txBody>
                    <a:bodyPr/>
                    <a:lstStyle/>
                    <a:p>
                      <a:pPr algn="ctr"/>
                      <a:r>
                        <a:rPr lang="en-US" b="1" dirty="0"/>
                        <a:t>Day 2</a:t>
                      </a:r>
                    </a:p>
                  </a:txBody>
                  <a:tcPr/>
                </a:tc>
                <a:tc>
                  <a:txBody>
                    <a:bodyPr/>
                    <a:lstStyle/>
                    <a:p>
                      <a:pPr algn="ctr"/>
                      <a:r>
                        <a:rPr lang="en-US" b="1" dirty="0"/>
                        <a:t>1/11</a:t>
                      </a:r>
                    </a:p>
                  </a:txBody>
                  <a:tcPr/>
                </a:tc>
                <a:tc>
                  <a:txBody>
                    <a:bodyPr/>
                    <a:lstStyle/>
                    <a:p>
                      <a:pPr algn="ctr"/>
                      <a:endParaRPr lang="en-US" b="1" dirty="0"/>
                    </a:p>
                  </a:txBody>
                  <a:tcPr/>
                </a:tc>
                <a:extLst>
                  <a:ext uri="{0D108BD9-81ED-4DB2-BD59-A6C34878D82A}">
                    <a16:rowId xmlns:a16="http://schemas.microsoft.com/office/drawing/2014/main" val="2142498936"/>
                  </a:ext>
                </a:extLst>
              </a:tr>
              <a:tr h="273430">
                <a:tc>
                  <a:txBody>
                    <a:bodyPr/>
                    <a:lstStyle/>
                    <a:p>
                      <a:pPr algn="ctr"/>
                      <a:r>
                        <a:rPr lang="en-US" b="1" dirty="0"/>
                        <a:t>Day 3</a:t>
                      </a:r>
                    </a:p>
                  </a:txBody>
                  <a:tcPr/>
                </a:tc>
                <a:tc>
                  <a:txBody>
                    <a:bodyPr/>
                    <a:lstStyle/>
                    <a:p>
                      <a:pPr algn="ctr"/>
                      <a:r>
                        <a:rPr lang="en-US" b="1" dirty="0"/>
                        <a:t>1/12</a:t>
                      </a:r>
                    </a:p>
                  </a:txBody>
                  <a:tcPr/>
                </a:tc>
                <a:tc>
                  <a:txBody>
                    <a:bodyPr/>
                    <a:lstStyle/>
                    <a:p>
                      <a:pPr algn="ctr"/>
                      <a:r>
                        <a:rPr lang="en-US" b="1" dirty="0"/>
                        <a:t>Freeze</a:t>
                      </a:r>
                    </a:p>
                  </a:txBody>
                  <a:tcPr/>
                </a:tc>
                <a:extLst>
                  <a:ext uri="{0D108BD9-81ED-4DB2-BD59-A6C34878D82A}">
                    <a16:rowId xmlns:a16="http://schemas.microsoft.com/office/drawing/2014/main" val="2446960306"/>
                  </a:ext>
                </a:extLst>
              </a:tr>
              <a:tr h="273430">
                <a:tc>
                  <a:txBody>
                    <a:bodyPr/>
                    <a:lstStyle/>
                    <a:p>
                      <a:pPr algn="ctr"/>
                      <a:r>
                        <a:rPr lang="en-US" b="1" dirty="0"/>
                        <a:t>Day 4</a:t>
                      </a:r>
                    </a:p>
                  </a:txBody>
                  <a:tcPr/>
                </a:tc>
                <a:tc>
                  <a:txBody>
                    <a:bodyPr/>
                    <a:lstStyle/>
                    <a:p>
                      <a:pPr algn="ctr"/>
                      <a:r>
                        <a:rPr lang="en-US" b="1" dirty="0"/>
                        <a:t>2/14</a:t>
                      </a:r>
                    </a:p>
                  </a:txBody>
                  <a:tcPr/>
                </a:tc>
                <a:tc>
                  <a:txBody>
                    <a:bodyPr/>
                    <a:lstStyle/>
                    <a:p>
                      <a:pPr algn="ctr"/>
                      <a:r>
                        <a:rPr lang="en-US" b="1" dirty="0"/>
                        <a:t>Thaw</a:t>
                      </a:r>
                    </a:p>
                  </a:txBody>
                  <a:tcPr/>
                </a:tc>
                <a:extLst>
                  <a:ext uri="{0D108BD9-81ED-4DB2-BD59-A6C34878D82A}">
                    <a16:rowId xmlns:a16="http://schemas.microsoft.com/office/drawing/2014/main" val="4144785553"/>
                  </a:ext>
                </a:extLst>
              </a:tr>
              <a:tr h="273430">
                <a:tc>
                  <a:txBody>
                    <a:bodyPr/>
                    <a:lstStyle/>
                    <a:p>
                      <a:pPr algn="ctr"/>
                      <a:r>
                        <a:rPr lang="en-US" b="1" dirty="0"/>
                        <a:t>Day 5</a:t>
                      </a:r>
                    </a:p>
                  </a:txBody>
                  <a:tcPr/>
                </a:tc>
                <a:tc>
                  <a:txBody>
                    <a:bodyPr/>
                    <a:lstStyle/>
                    <a:p>
                      <a:pPr algn="ctr"/>
                      <a:r>
                        <a:rPr lang="en-US" b="1" dirty="0"/>
                        <a:t>2/15</a:t>
                      </a:r>
                    </a:p>
                  </a:txBody>
                  <a:tcPr/>
                </a:tc>
                <a:tc>
                  <a:txBody>
                    <a:bodyPr/>
                    <a:lstStyle/>
                    <a:p>
                      <a:pPr algn="ctr"/>
                      <a:endParaRPr lang="en-US" b="1" dirty="0"/>
                    </a:p>
                  </a:txBody>
                  <a:tcPr/>
                </a:tc>
                <a:extLst>
                  <a:ext uri="{0D108BD9-81ED-4DB2-BD59-A6C34878D82A}">
                    <a16:rowId xmlns:a16="http://schemas.microsoft.com/office/drawing/2014/main" val="4156049209"/>
                  </a:ext>
                </a:extLst>
              </a:tr>
              <a:tr h="273430">
                <a:tc>
                  <a:txBody>
                    <a:bodyPr/>
                    <a:lstStyle/>
                    <a:p>
                      <a:pPr algn="ctr"/>
                      <a:r>
                        <a:rPr lang="en-US" b="1" dirty="0"/>
                        <a:t>Day 6</a:t>
                      </a:r>
                    </a:p>
                  </a:txBody>
                  <a:tcPr/>
                </a:tc>
                <a:tc>
                  <a:txBody>
                    <a:bodyPr/>
                    <a:lstStyle/>
                    <a:p>
                      <a:pPr algn="ctr"/>
                      <a:r>
                        <a:rPr lang="en-US" b="1" dirty="0"/>
                        <a:t>2/16</a:t>
                      </a:r>
                    </a:p>
                  </a:txBody>
                  <a:tcPr/>
                </a:tc>
                <a:tc>
                  <a:txBody>
                    <a:bodyPr/>
                    <a:lstStyle/>
                    <a:p>
                      <a:pPr algn="ctr"/>
                      <a:endParaRPr lang="en-US" b="1" dirty="0"/>
                    </a:p>
                  </a:txBody>
                  <a:tcPr/>
                </a:tc>
                <a:extLst>
                  <a:ext uri="{0D108BD9-81ED-4DB2-BD59-A6C34878D82A}">
                    <a16:rowId xmlns:a16="http://schemas.microsoft.com/office/drawing/2014/main" val="2729665034"/>
                  </a:ext>
                </a:extLst>
              </a:tr>
              <a:tr h="273430">
                <a:tc>
                  <a:txBody>
                    <a:bodyPr/>
                    <a:lstStyle/>
                    <a:p>
                      <a:pPr algn="ctr"/>
                      <a:r>
                        <a:rPr lang="en-US" b="1" dirty="0"/>
                        <a:t>Day 7 </a:t>
                      </a:r>
                    </a:p>
                  </a:txBody>
                  <a:tcPr/>
                </a:tc>
                <a:tc>
                  <a:txBody>
                    <a:bodyPr/>
                    <a:lstStyle/>
                    <a:p>
                      <a:pPr algn="ctr"/>
                      <a:r>
                        <a:rPr lang="en-US" b="1" dirty="0"/>
                        <a:t>2/17</a:t>
                      </a:r>
                    </a:p>
                  </a:txBody>
                  <a:tcPr/>
                </a:tc>
                <a:tc>
                  <a:txBody>
                    <a:bodyPr/>
                    <a:lstStyle/>
                    <a:p>
                      <a:pPr algn="ctr"/>
                      <a:r>
                        <a:rPr lang="en-US" b="1" dirty="0"/>
                        <a:t>Discard</a:t>
                      </a:r>
                    </a:p>
                  </a:txBody>
                  <a:tcPr/>
                </a:tc>
                <a:extLst>
                  <a:ext uri="{0D108BD9-81ED-4DB2-BD59-A6C34878D82A}">
                    <a16:rowId xmlns:a16="http://schemas.microsoft.com/office/drawing/2014/main" val="2501777686"/>
                  </a:ext>
                </a:extLst>
              </a:tr>
            </a:tbl>
          </a:graphicData>
        </a:graphic>
      </p:graphicFrame>
    </p:spTree>
    <p:extLst>
      <p:ext uri="{BB962C8B-B14F-4D97-AF65-F5344CB8AC3E}">
        <p14:creationId xmlns:p14="http://schemas.microsoft.com/office/powerpoint/2010/main" val="370880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6"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349A69DC-1064-FBC9-656F-14DB245C4F8E}"/>
              </a:ext>
            </a:extLst>
          </p:cNvPr>
          <p:cNvGraphicFramePr>
            <a:graphicFrameLocks noGrp="1"/>
          </p:cNvGraphicFramePr>
          <p:nvPr>
            <p:extLst>
              <p:ext uri="{D42A27DB-BD31-4B8C-83A1-F6EECF244321}">
                <p14:modId xmlns:p14="http://schemas.microsoft.com/office/powerpoint/2010/main" val="1737350058"/>
              </p:ext>
            </p:extLst>
          </p:nvPr>
        </p:nvGraphicFramePr>
        <p:xfrm>
          <a:off x="375920" y="447040"/>
          <a:ext cx="11440160" cy="5963919"/>
        </p:xfrm>
        <a:graphic>
          <a:graphicData uri="http://schemas.openxmlformats.org/drawingml/2006/table">
            <a:tbl>
              <a:tblPr firstRow="1" bandRow="1">
                <a:tableStyleId>{C4B1156A-380E-4F78-BDF5-A606A8083BF9}</a:tableStyleId>
              </a:tblPr>
              <a:tblGrid>
                <a:gridCol w="5720080">
                  <a:extLst>
                    <a:ext uri="{9D8B030D-6E8A-4147-A177-3AD203B41FA5}">
                      <a16:colId xmlns:a16="http://schemas.microsoft.com/office/drawing/2014/main" val="3164991993"/>
                    </a:ext>
                  </a:extLst>
                </a:gridCol>
                <a:gridCol w="5720080">
                  <a:extLst>
                    <a:ext uri="{9D8B030D-6E8A-4147-A177-3AD203B41FA5}">
                      <a16:colId xmlns:a16="http://schemas.microsoft.com/office/drawing/2014/main" val="141808852"/>
                    </a:ext>
                  </a:extLst>
                </a:gridCol>
              </a:tblGrid>
              <a:tr h="589029">
                <a:tc>
                  <a:txBody>
                    <a:bodyPr/>
                    <a:lstStyle/>
                    <a:p>
                      <a:pPr algn="ctr"/>
                      <a:r>
                        <a:rPr lang="en-US" sz="2800" dirty="0"/>
                        <a:t>Food Item</a:t>
                      </a:r>
                    </a:p>
                  </a:txBody>
                  <a:tcPr anchor="ctr"/>
                </a:tc>
                <a:tc>
                  <a:txBody>
                    <a:bodyPr/>
                    <a:lstStyle/>
                    <a:p>
                      <a:pPr algn="ctr"/>
                      <a:r>
                        <a:rPr lang="en-US" sz="2800" dirty="0"/>
                        <a:t>Does it need a datemark?</a:t>
                      </a:r>
                    </a:p>
                  </a:txBody>
                  <a:tcPr anchor="ctr"/>
                </a:tc>
                <a:extLst>
                  <a:ext uri="{0D108BD9-81ED-4DB2-BD59-A6C34878D82A}">
                    <a16:rowId xmlns:a16="http://schemas.microsoft.com/office/drawing/2014/main" val="3860813266"/>
                  </a:ext>
                </a:extLst>
              </a:tr>
              <a:tr h="597210">
                <a:tc>
                  <a:txBody>
                    <a:bodyPr/>
                    <a:lstStyle/>
                    <a:p>
                      <a:pPr algn="ctr"/>
                      <a:r>
                        <a:rPr lang="en-US" sz="2800" dirty="0"/>
                        <a:t>Grilled Chicken</a:t>
                      </a:r>
                    </a:p>
                  </a:txBody>
                  <a:tcPr anchor="ctr"/>
                </a:tc>
                <a:tc>
                  <a:txBody>
                    <a:bodyPr/>
                    <a:lstStyle/>
                    <a:p>
                      <a:pPr algn="ctr"/>
                      <a:r>
                        <a:rPr lang="en-US" sz="2800" dirty="0"/>
                        <a:t>YES</a:t>
                      </a:r>
                    </a:p>
                  </a:txBody>
                  <a:tcPr anchor="ctr"/>
                </a:tc>
                <a:extLst>
                  <a:ext uri="{0D108BD9-81ED-4DB2-BD59-A6C34878D82A}">
                    <a16:rowId xmlns:a16="http://schemas.microsoft.com/office/drawing/2014/main" val="2256045612"/>
                  </a:ext>
                </a:extLst>
              </a:tr>
              <a:tr h="597210">
                <a:tc>
                  <a:txBody>
                    <a:bodyPr/>
                    <a:lstStyle/>
                    <a:p>
                      <a:pPr algn="ctr"/>
                      <a:r>
                        <a:rPr lang="en-US" sz="2800" dirty="0"/>
                        <a:t>Raw, ground beef</a:t>
                      </a:r>
                    </a:p>
                  </a:txBody>
                  <a:tcPr anchor="ctr"/>
                </a:tc>
                <a:tc>
                  <a:txBody>
                    <a:bodyPr/>
                    <a:lstStyle/>
                    <a:p>
                      <a:pPr algn="ctr"/>
                      <a:r>
                        <a:rPr lang="en-US" sz="2800" dirty="0"/>
                        <a:t>NO</a:t>
                      </a:r>
                    </a:p>
                  </a:txBody>
                  <a:tcPr anchor="ctr"/>
                </a:tc>
                <a:extLst>
                  <a:ext uri="{0D108BD9-81ED-4DB2-BD59-A6C34878D82A}">
                    <a16:rowId xmlns:a16="http://schemas.microsoft.com/office/drawing/2014/main" val="3213557220"/>
                  </a:ext>
                </a:extLst>
              </a:tr>
              <a:tr h="597210">
                <a:tc>
                  <a:txBody>
                    <a:bodyPr/>
                    <a:lstStyle/>
                    <a:p>
                      <a:pPr algn="ctr"/>
                      <a:r>
                        <a:rPr lang="en-US" sz="2800" dirty="0"/>
                        <a:t>One gallon of whole milk</a:t>
                      </a:r>
                    </a:p>
                  </a:txBody>
                  <a:tcPr anchor="ctr"/>
                </a:tc>
                <a:tc>
                  <a:txBody>
                    <a:bodyPr/>
                    <a:lstStyle/>
                    <a:p>
                      <a:pPr algn="ctr"/>
                      <a:r>
                        <a:rPr lang="en-US" sz="2800" dirty="0"/>
                        <a:t>YES</a:t>
                      </a:r>
                    </a:p>
                  </a:txBody>
                  <a:tcPr anchor="ctr"/>
                </a:tc>
                <a:extLst>
                  <a:ext uri="{0D108BD9-81ED-4DB2-BD59-A6C34878D82A}">
                    <a16:rowId xmlns:a16="http://schemas.microsoft.com/office/drawing/2014/main" val="3182074867"/>
                  </a:ext>
                </a:extLst>
              </a:tr>
              <a:tr h="597210">
                <a:tc>
                  <a:txBody>
                    <a:bodyPr/>
                    <a:lstStyle/>
                    <a:p>
                      <a:pPr algn="ctr"/>
                      <a:r>
                        <a:rPr lang="en-US" sz="2800" dirty="0"/>
                        <a:t>Plain Greek yogurt</a:t>
                      </a:r>
                    </a:p>
                  </a:txBody>
                  <a:tcPr anchor="ctr"/>
                </a:tc>
                <a:tc>
                  <a:txBody>
                    <a:bodyPr/>
                    <a:lstStyle/>
                    <a:p>
                      <a:pPr algn="ctr"/>
                      <a:r>
                        <a:rPr lang="en-US" sz="2800" dirty="0"/>
                        <a:t>NO</a:t>
                      </a:r>
                    </a:p>
                  </a:txBody>
                  <a:tcPr anchor="ctr"/>
                </a:tc>
                <a:extLst>
                  <a:ext uri="{0D108BD9-81ED-4DB2-BD59-A6C34878D82A}">
                    <a16:rowId xmlns:a16="http://schemas.microsoft.com/office/drawing/2014/main" val="1357322572"/>
                  </a:ext>
                </a:extLst>
              </a:tr>
              <a:tr h="597210">
                <a:tc>
                  <a:txBody>
                    <a:bodyPr/>
                    <a:lstStyle/>
                    <a:p>
                      <a:pPr algn="ctr"/>
                      <a:r>
                        <a:rPr lang="en-US" sz="2800" dirty="0"/>
                        <a:t>Opened, canned green beans</a:t>
                      </a:r>
                    </a:p>
                  </a:txBody>
                  <a:tcPr anchor="ctr"/>
                </a:tc>
                <a:tc>
                  <a:txBody>
                    <a:bodyPr/>
                    <a:lstStyle/>
                    <a:p>
                      <a:pPr algn="ctr"/>
                      <a:r>
                        <a:rPr lang="en-US" sz="2800" dirty="0"/>
                        <a:t>YES</a:t>
                      </a:r>
                    </a:p>
                  </a:txBody>
                  <a:tcPr anchor="ctr"/>
                </a:tc>
                <a:extLst>
                  <a:ext uri="{0D108BD9-81ED-4DB2-BD59-A6C34878D82A}">
                    <a16:rowId xmlns:a16="http://schemas.microsoft.com/office/drawing/2014/main" val="1235318147"/>
                  </a:ext>
                </a:extLst>
              </a:tr>
              <a:tr h="597210">
                <a:tc>
                  <a:txBody>
                    <a:bodyPr/>
                    <a:lstStyle/>
                    <a:p>
                      <a:pPr algn="ctr"/>
                      <a:r>
                        <a:rPr lang="en-US" sz="2800" dirty="0"/>
                        <a:t>Grated parmesan cheese</a:t>
                      </a:r>
                    </a:p>
                  </a:txBody>
                  <a:tcPr anchor="ctr"/>
                </a:tc>
                <a:tc>
                  <a:txBody>
                    <a:bodyPr/>
                    <a:lstStyle/>
                    <a:p>
                      <a:pPr algn="ctr"/>
                      <a:r>
                        <a:rPr lang="en-US" sz="2800" dirty="0"/>
                        <a:t>NO</a:t>
                      </a:r>
                    </a:p>
                  </a:txBody>
                  <a:tcPr anchor="ctr"/>
                </a:tc>
                <a:extLst>
                  <a:ext uri="{0D108BD9-81ED-4DB2-BD59-A6C34878D82A}">
                    <a16:rowId xmlns:a16="http://schemas.microsoft.com/office/drawing/2014/main" val="2485102599"/>
                  </a:ext>
                </a:extLst>
              </a:tr>
              <a:tr h="597210">
                <a:tc>
                  <a:txBody>
                    <a:bodyPr/>
                    <a:lstStyle/>
                    <a:p>
                      <a:pPr algn="ctr"/>
                      <a:r>
                        <a:rPr lang="en-US" sz="2800" dirty="0"/>
                        <a:t>Open package of salami</a:t>
                      </a:r>
                    </a:p>
                  </a:txBody>
                  <a:tcPr anchor="ctr"/>
                </a:tc>
                <a:tc>
                  <a:txBody>
                    <a:bodyPr/>
                    <a:lstStyle/>
                    <a:p>
                      <a:pPr algn="ctr"/>
                      <a:r>
                        <a:rPr lang="en-US" sz="2800" dirty="0"/>
                        <a:t>NO</a:t>
                      </a:r>
                    </a:p>
                  </a:txBody>
                  <a:tcPr anchor="ctr"/>
                </a:tc>
                <a:extLst>
                  <a:ext uri="{0D108BD9-81ED-4DB2-BD59-A6C34878D82A}">
                    <a16:rowId xmlns:a16="http://schemas.microsoft.com/office/drawing/2014/main" val="1253468745"/>
                  </a:ext>
                </a:extLst>
              </a:tr>
              <a:tr h="597210">
                <a:tc>
                  <a:txBody>
                    <a:bodyPr/>
                    <a:lstStyle/>
                    <a:p>
                      <a:pPr algn="ctr"/>
                      <a:r>
                        <a:rPr lang="en-US" sz="2800" dirty="0"/>
                        <a:t>Unopened bagged salad</a:t>
                      </a:r>
                    </a:p>
                  </a:txBody>
                  <a:tcPr anchor="ctr"/>
                </a:tc>
                <a:tc>
                  <a:txBody>
                    <a:bodyPr/>
                    <a:lstStyle/>
                    <a:p>
                      <a:pPr algn="ctr"/>
                      <a:r>
                        <a:rPr lang="en-US" sz="2800" dirty="0"/>
                        <a:t>NO</a:t>
                      </a:r>
                    </a:p>
                  </a:txBody>
                  <a:tcPr anchor="ctr"/>
                </a:tc>
                <a:extLst>
                  <a:ext uri="{0D108BD9-81ED-4DB2-BD59-A6C34878D82A}">
                    <a16:rowId xmlns:a16="http://schemas.microsoft.com/office/drawing/2014/main" val="988474356"/>
                  </a:ext>
                </a:extLst>
              </a:tr>
              <a:tr h="597210">
                <a:tc>
                  <a:txBody>
                    <a:bodyPr/>
                    <a:lstStyle/>
                    <a:p>
                      <a:pPr algn="ctr"/>
                      <a:r>
                        <a:rPr lang="en-US" sz="2800" dirty="0"/>
                        <a:t>Opened bagged salad</a:t>
                      </a:r>
                    </a:p>
                  </a:txBody>
                  <a:tcPr anchor="ctr"/>
                </a:tc>
                <a:tc>
                  <a:txBody>
                    <a:bodyPr/>
                    <a:lstStyle/>
                    <a:p>
                      <a:pPr algn="ctr"/>
                      <a:r>
                        <a:rPr lang="en-US" sz="2800" dirty="0"/>
                        <a:t>YES</a:t>
                      </a:r>
                    </a:p>
                  </a:txBody>
                  <a:tcPr anchor="ctr"/>
                </a:tc>
                <a:extLst>
                  <a:ext uri="{0D108BD9-81ED-4DB2-BD59-A6C34878D82A}">
                    <a16:rowId xmlns:a16="http://schemas.microsoft.com/office/drawing/2014/main" val="3193875044"/>
                  </a:ext>
                </a:extLst>
              </a:tr>
            </a:tbl>
          </a:graphicData>
        </a:graphic>
      </p:graphicFrame>
      <p:sp>
        <p:nvSpPr>
          <p:cNvPr id="19" name="Rectangle 18">
            <a:extLst>
              <a:ext uri="{FF2B5EF4-FFF2-40B4-BE49-F238E27FC236}">
                <a16:creationId xmlns:a16="http://schemas.microsoft.com/office/drawing/2014/main" id="{B9D4FF5B-173C-3EA8-06F2-8385D804A5B8}"/>
              </a:ext>
            </a:extLst>
          </p:cNvPr>
          <p:cNvSpPr/>
          <p:nvPr/>
        </p:nvSpPr>
        <p:spPr>
          <a:xfrm>
            <a:off x="6096000" y="1026160"/>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629D13D-5D92-BCCA-CE1B-9F2742FBF8F5}"/>
              </a:ext>
            </a:extLst>
          </p:cNvPr>
          <p:cNvSpPr/>
          <p:nvPr/>
        </p:nvSpPr>
        <p:spPr>
          <a:xfrm>
            <a:off x="6096000" y="1635760"/>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2585F9-2888-EE58-FBB6-37E4D7270A5E}"/>
              </a:ext>
            </a:extLst>
          </p:cNvPr>
          <p:cNvSpPr/>
          <p:nvPr/>
        </p:nvSpPr>
        <p:spPr>
          <a:xfrm>
            <a:off x="6096000" y="2214880"/>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F413CB3-7CEA-5F16-87E2-D3312CA7D6CE}"/>
              </a:ext>
            </a:extLst>
          </p:cNvPr>
          <p:cNvSpPr/>
          <p:nvPr/>
        </p:nvSpPr>
        <p:spPr>
          <a:xfrm>
            <a:off x="6096000" y="2753358"/>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A12EF6E-DAB2-1468-C6EE-5713E44251B1}"/>
              </a:ext>
            </a:extLst>
          </p:cNvPr>
          <p:cNvSpPr/>
          <p:nvPr/>
        </p:nvSpPr>
        <p:spPr>
          <a:xfrm>
            <a:off x="6096000" y="3362958"/>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4DEB2F9-A127-BD56-02F3-A9ED44999D69}"/>
              </a:ext>
            </a:extLst>
          </p:cNvPr>
          <p:cNvSpPr/>
          <p:nvPr/>
        </p:nvSpPr>
        <p:spPr>
          <a:xfrm>
            <a:off x="6096000" y="3972559"/>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E54511B-00EF-EBFA-8C1B-3D6F86081452}"/>
              </a:ext>
            </a:extLst>
          </p:cNvPr>
          <p:cNvSpPr/>
          <p:nvPr/>
        </p:nvSpPr>
        <p:spPr>
          <a:xfrm>
            <a:off x="6096000" y="4582160"/>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4321D00-2E18-45AB-05F9-E7E5248AC2B3}"/>
              </a:ext>
            </a:extLst>
          </p:cNvPr>
          <p:cNvSpPr/>
          <p:nvPr/>
        </p:nvSpPr>
        <p:spPr>
          <a:xfrm>
            <a:off x="6096000" y="5191760"/>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A60BF2F-0BBF-E98B-FFFF-4994B3FEF53A}"/>
              </a:ext>
            </a:extLst>
          </p:cNvPr>
          <p:cNvSpPr/>
          <p:nvPr/>
        </p:nvSpPr>
        <p:spPr>
          <a:xfrm>
            <a:off x="6096000" y="5801360"/>
            <a:ext cx="5720080" cy="6096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29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1+ppt_w/2"/>
                                          </p:val>
                                        </p:tav>
                                      </p:tavLst>
                                    </p:anim>
                                    <p:anim calcmode="lin" valueType="num">
                                      <p:cBhvr additive="base">
                                        <p:cTn id="7" dur="500"/>
                                        <p:tgtEl>
                                          <p:spTgt spid="19"/>
                                        </p:tgtEl>
                                        <p:attrNameLst>
                                          <p:attrName>ppt_y</p:attrName>
                                        </p:attrNameLst>
                                      </p:cBhvr>
                                      <p:tavLst>
                                        <p:tav tm="0">
                                          <p:val>
                                            <p:strVal val="ppt_y"/>
                                          </p:val>
                                        </p:tav>
                                        <p:tav tm="100000">
                                          <p:val>
                                            <p:strVal val="ppt_y"/>
                                          </p:val>
                                        </p:tav>
                                      </p:tavLst>
                                    </p:anim>
                                    <p:set>
                                      <p:cBhvr>
                                        <p:cTn id="8" dur="1" fill="hold">
                                          <p:stCondLst>
                                            <p:cond delay="499"/>
                                          </p:stCondLst>
                                        </p:cTn>
                                        <p:tgtEl>
                                          <p:spTgt spid="1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500"/>
                                        <p:tgtEl>
                                          <p:spTgt spid="21"/>
                                        </p:tgtEl>
                                        <p:attrNameLst>
                                          <p:attrName>ppt_x</p:attrName>
                                        </p:attrNameLst>
                                      </p:cBhvr>
                                      <p:tavLst>
                                        <p:tav tm="0">
                                          <p:val>
                                            <p:strVal val="ppt_x"/>
                                          </p:val>
                                        </p:tav>
                                        <p:tav tm="100000">
                                          <p:val>
                                            <p:strVal val="1+ppt_w/2"/>
                                          </p:val>
                                        </p:tav>
                                      </p:tavLst>
                                    </p:anim>
                                    <p:anim calcmode="lin" valueType="num">
                                      <p:cBhvr additive="base">
                                        <p:cTn id="13" dur="500"/>
                                        <p:tgtEl>
                                          <p:spTgt spid="21"/>
                                        </p:tgtEl>
                                        <p:attrNameLst>
                                          <p:attrName>ppt_y</p:attrName>
                                        </p:attrNameLst>
                                      </p:cBhvr>
                                      <p:tavLst>
                                        <p:tav tm="0">
                                          <p:val>
                                            <p:strVal val="ppt_y"/>
                                          </p:val>
                                        </p:tav>
                                        <p:tav tm="100000">
                                          <p:val>
                                            <p:strVal val="ppt_y"/>
                                          </p:val>
                                        </p:tav>
                                      </p:tavLst>
                                    </p:anim>
                                    <p:set>
                                      <p:cBhvr>
                                        <p:cTn id="14" dur="1" fill="hold">
                                          <p:stCondLst>
                                            <p:cond delay="499"/>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0"/>
                                  </p:stCondLst>
                                  <p:childTnLst>
                                    <p:anim calcmode="lin" valueType="num">
                                      <p:cBhvr additive="base">
                                        <p:cTn id="18" dur="500"/>
                                        <p:tgtEl>
                                          <p:spTgt spid="22"/>
                                        </p:tgtEl>
                                        <p:attrNameLst>
                                          <p:attrName>ppt_x</p:attrName>
                                        </p:attrNameLst>
                                      </p:cBhvr>
                                      <p:tavLst>
                                        <p:tav tm="0">
                                          <p:val>
                                            <p:strVal val="ppt_x"/>
                                          </p:val>
                                        </p:tav>
                                        <p:tav tm="100000">
                                          <p:val>
                                            <p:strVal val="1+ppt_w/2"/>
                                          </p:val>
                                        </p:tav>
                                      </p:tavLst>
                                    </p:anim>
                                    <p:anim calcmode="lin" valueType="num">
                                      <p:cBhvr additive="base">
                                        <p:cTn id="19" dur="500"/>
                                        <p:tgtEl>
                                          <p:spTgt spid="22"/>
                                        </p:tgtEl>
                                        <p:attrNameLst>
                                          <p:attrName>ppt_y</p:attrName>
                                        </p:attrNameLst>
                                      </p:cBhvr>
                                      <p:tavLst>
                                        <p:tav tm="0">
                                          <p:val>
                                            <p:strVal val="ppt_y"/>
                                          </p:val>
                                        </p:tav>
                                        <p:tav tm="100000">
                                          <p:val>
                                            <p:strVal val="ppt_y"/>
                                          </p:val>
                                        </p:tav>
                                      </p:tavLst>
                                    </p:anim>
                                    <p:set>
                                      <p:cBhvr>
                                        <p:cTn id="20" dur="1" fill="hold">
                                          <p:stCondLst>
                                            <p:cond delay="499"/>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0" nodeType="clickEffect">
                                  <p:stCondLst>
                                    <p:cond delay="0"/>
                                  </p:stCondLst>
                                  <p:childTnLst>
                                    <p:anim calcmode="lin" valueType="num">
                                      <p:cBhvr additive="base">
                                        <p:cTn id="24" dur="500"/>
                                        <p:tgtEl>
                                          <p:spTgt spid="23"/>
                                        </p:tgtEl>
                                        <p:attrNameLst>
                                          <p:attrName>ppt_x</p:attrName>
                                        </p:attrNameLst>
                                      </p:cBhvr>
                                      <p:tavLst>
                                        <p:tav tm="0">
                                          <p:val>
                                            <p:strVal val="ppt_x"/>
                                          </p:val>
                                        </p:tav>
                                        <p:tav tm="100000">
                                          <p:val>
                                            <p:strVal val="1+ppt_w/2"/>
                                          </p:val>
                                        </p:tav>
                                      </p:tavLst>
                                    </p:anim>
                                    <p:anim calcmode="lin" valueType="num">
                                      <p:cBhvr additive="base">
                                        <p:cTn id="25" dur="500"/>
                                        <p:tgtEl>
                                          <p:spTgt spid="23"/>
                                        </p:tgtEl>
                                        <p:attrNameLst>
                                          <p:attrName>ppt_y</p:attrName>
                                        </p:attrNameLst>
                                      </p:cBhvr>
                                      <p:tavLst>
                                        <p:tav tm="0">
                                          <p:val>
                                            <p:strVal val="ppt_y"/>
                                          </p:val>
                                        </p:tav>
                                        <p:tav tm="100000">
                                          <p:val>
                                            <p:strVal val="ppt_y"/>
                                          </p:val>
                                        </p:tav>
                                      </p:tavLst>
                                    </p:anim>
                                    <p:set>
                                      <p:cBhvr>
                                        <p:cTn id="26" dur="1" fill="hold">
                                          <p:stCondLst>
                                            <p:cond delay="499"/>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2" fill="hold" grpId="0" nodeType="clickEffect">
                                  <p:stCondLst>
                                    <p:cond delay="0"/>
                                  </p:stCondLst>
                                  <p:childTnLst>
                                    <p:anim calcmode="lin" valueType="num">
                                      <p:cBhvr additive="base">
                                        <p:cTn id="30" dur="500"/>
                                        <p:tgtEl>
                                          <p:spTgt spid="24"/>
                                        </p:tgtEl>
                                        <p:attrNameLst>
                                          <p:attrName>ppt_x</p:attrName>
                                        </p:attrNameLst>
                                      </p:cBhvr>
                                      <p:tavLst>
                                        <p:tav tm="0">
                                          <p:val>
                                            <p:strVal val="ppt_x"/>
                                          </p:val>
                                        </p:tav>
                                        <p:tav tm="100000">
                                          <p:val>
                                            <p:strVal val="1+ppt_w/2"/>
                                          </p:val>
                                        </p:tav>
                                      </p:tavLst>
                                    </p:anim>
                                    <p:anim calcmode="lin" valueType="num">
                                      <p:cBhvr additive="base">
                                        <p:cTn id="31" dur="500"/>
                                        <p:tgtEl>
                                          <p:spTgt spid="24"/>
                                        </p:tgtEl>
                                        <p:attrNameLst>
                                          <p:attrName>ppt_y</p:attrName>
                                        </p:attrNameLst>
                                      </p:cBhvr>
                                      <p:tavLst>
                                        <p:tav tm="0">
                                          <p:val>
                                            <p:strVal val="ppt_y"/>
                                          </p:val>
                                        </p:tav>
                                        <p:tav tm="100000">
                                          <p:val>
                                            <p:strVal val="ppt_y"/>
                                          </p:val>
                                        </p:tav>
                                      </p:tavLst>
                                    </p:anim>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grpId="0" nodeType="clickEffect">
                                  <p:stCondLst>
                                    <p:cond delay="0"/>
                                  </p:stCondLst>
                                  <p:childTnLst>
                                    <p:anim calcmode="lin" valueType="num">
                                      <p:cBhvr additive="base">
                                        <p:cTn id="36" dur="500"/>
                                        <p:tgtEl>
                                          <p:spTgt spid="25"/>
                                        </p:tgtEl>
                                        <p:attrNameLst>
                                          <p:attrName>ppt_x</p:attrName>
                                        </p:attrNameLst>
                                      </p:cBhvr>
                                      <p:tavLst>
                                        <p:tav tm="0">
                                          <p:val>
                                            <p:strVal val="ppt_x"/>
                                          </p:val>
                                        </p:tav>
                                        <p:tav tm="100000">
                                          <p:val>
                                            <p:strVal val="1+ppt_w/2"/>
                                          </p:val>
                                        </p:tav>
                                      </p:tavLst>
                                    </p:anim>
                                    <p:anim calcmode="lin" valueType="num">
                                      <p:cBhvr additive="base">
                                        <p:cTn id="37" dur="500"/>
                                        <p:tgtEl>
                                          <p:spTgt spid="25"/>
                                        </p:tgtEl>
                                        <p:attrNameLst>
                                          <p:attrName>ppt_y</p:attrName>
                                        </p:attrNameLst>
                                      </p:cBhvr>
                                      <p:tavLst>
                                        <p:tav tm="0">
                                          <p:val>
                                            <p:strVal val="ppt_y"/>
                                          </p:val>
                                        </p:tav>
                                        <p:tav tm="100000">
                                          <p:val>
                                            <p:strVal val="ppt_y"/>
                                          </p:val>
                                        </p:tav>
                                      </p:tavLst>
                                    </p:anim>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grpId="0" nodeType="clickEffect">
                                  <p:stCondLst>
                                    <p:cond delay="0"/>
                                  </p:stCondLst>
                                  <p:childTnLst>
                                    <p:anim calcmode="lin" valueType="num">
                                      <p:cBhvr additive="base">
                                        <p:cTn id="42" dur="500"/>
                                        <p:tgtEl>
                                          <p:spTgt spid="26"/>
                                        </p:tgtEl>
                                        <p:attrNameLst>
                                          <p:attrName>ppt_x</p:attrName>
                                        </p:attrNameLst>
                                      </p:cBhvr>
                                      <p:tavLst>
                                        <p:tav tm="0">
                                          <p:val>
                                            <p:strVal val="ppt_x"/>
                                          </p:val>
                                        </p:tav>
                                        <p:tav tm="100000">
                                          <p:val>
                                            <p:strVal val="1+ppt_w/2"/>
                                          </p:val>
                                        </p:tav>
                                      </p:tavLst>
                                    </p:anim>
                                    <p:anim calcmode="lin" valueType="num">
                                      <p:cBhvr additive="base">
                                        <p:cTn id="43" dur="500"/>
                                        <p:tgtEl>
                                          <p:spTgt spid="26"/>
                                        </p:tgtEl>
                                        <p:attrNameLst>
                                          <p:attrName>ppt_y</p:attrName>
                                        </p:attrNameLst>
                                      </p:cBhvr>
                                      <p:tavLst>
                                        <p:tav tm="0">
                                          <p:val>
                                            <p:strVal val="ppt_y"/>
                                          </p:val>
                                        </p:tav>
                                        <p:tav tm="100000">
                                          <p:val>
                                            <p:strVal val="ppt_y"/>
                                          </p:val>
                                        </p:tav>
                                      </p:tavLst>
                                    </p:anim>
                                    <p:set>
                                      <p:cBhvr>
                                        <p:cTn id="44" dur="1" fill="hold">
                                          <p:stCondLst>
                                            <p:cond delay="499"/>
                                          </p:stCondLst>
                                        </p:cTn>
                                        <p:tgtEl>
                                          <p:spTgt spid="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2" fill="hold" grpId="0" nodeType="clickEffect">
                                  <p:stCondLst>
                                    <p:cond delay="0"/>
                                  </p:stCondLst>
                                  <p:childTnLst>
                                    <p:anim calcmode="lin" valueType="num">
                                      <p:cBhvr additive="base">
                                        <p:cTn id="48" dur="500"/>
                                        <p:tgtEl>
                                          <p:spTgt spid="27"/>
                                        </p:tgtEl>
                                        <p:attrNameLst>
                                          <p:attrName>ppt_x</p:attrName>
                                        </p:attrNameLst>
                                      </p:cBhvr>
                                      <p:tavLst>
                                        <p:tav tm="0">
                                          <p:val>
                                            <p:strVal val="ppt_x"/>
                                          </p:val>
                                        </p:tav>
                                        <p:tav tm="100000">
                                          <p:val>
                                            <p:strVal val="1+ppt_w/2"/>
                                          </p:val>
                                        </p:tav>
                                      </p:tavLst>
                                    </p:anim>
                                    <p:anim calcmode="lin" valueType="num">
                                      <p:cBhvr additive="base">
                                        <p:cTn id="49" dur="500"/>
                                        <p:tgtEl>
                                          <p:spTgt spid="27"/>
                                        </p:tgtEl>
                                        <p:attrNameLst>
                                          <p:attrName>ppt_y</p:attrName>
                                        </p:attrNameLst>
                                      </p:cBhvr>
                                      <p:tavLst>
                                        <p:tav tm="0">
                                          <p:val>
                                            <p:strVal val="ppt_y"/>
                                          </p:val>
                                        </p:tav>
                                        <p:tav tm="100000">
                                          <p:val>
                                            <p:strVal val="ppt_y"/>
                                          </p:val>
                                        </p:tav>
                                      </p:tavLst>
                                    </p:anim>
                                    <p:set>
                                      <p:cBhvr>
                                        <p:cTn id="50" dur="1" fill="hold">
                                          <p:stCondLst>
                                            <p:cond delay="499"/>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2" fill="hold" grpId="0" nodeType="clickEffect">
                                  <p:stCondLst>
                                    <p:cond delay="0"/>
                                  </p:stCondLst>
                                  <p:childTnLst>
                                    <p:anim calcmode="lin" valueType="num">
                                      <p:cBhvr additive="base">
                                        <p:cTn id="54" dur="500"/>
                                        <p:tgtEl>
                                          <p:spTgt spid="28"/>
                                        </p:tgtEl>
                                        <p:attrNameLst>
                                          <p:attrName>ppt_x</p:attrName>
                                        </p:attrNameLst>
                                      </p:cBhvr>
                                      <p:tavLst>
                                        <p:tav tm="0">
                                          <p:val>
                                            <p:strVal val="ppt_x"/>
                                          </p:val>
                                        </p:tav>
                                        <p:tav tm="100000">
                                          <p:val>
                                            <p:strVal val="1+ppt_w/2"/>
                                          </p:val>
                                        </p:tav>
                                      </p:tavLst>
                                    </p:anim>
                                    <p:anim calcmode="lin" valueType="num">
                                      <p:cBhvr additive="base">
                                        <p:cTn id="55" dur="500"/>
                                        <p:tgtEl>
                                          <p:spTgt spid="28"/>
                                        </p:tgtEl>
                                        <p:attrNameLst>
                                          <p:attrName>ppt_y</p:attrName>
                                        </p:attrNameLst>
                                      </p:cBhvr>
                                      <p:tavLst>
                                        <p:tav tm="0">
                                          <p:val>
                                            <p:strVal val="ppt_y"/>
                                          </p:val>
                                        </p:tav>
                                        <p:tav tm="100000">
                                          <p:val>
                                            <p:strVal val="ppt_y"/>
                                          </p:val>
                                        </p:tav>
                                      </p:tavLst>
                                    </p:anim>
                                    <p:set>
                                      <p:cBhvr>
                                        <p:cTn id="56"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9537FA-1D91-56AF-7588-2CFA4DA25B9F}"/>
              </a:ext>
            </a:extLst>
          </p:cNvPr>
          <p:cNvSpPr>
            <a:spLocks noGrp="1"/>
          </p:cNvSpPr>
          <p:nvPr>
            <p:ph type="body" sz="quarter" idx="3"/>
          </p:nvPr>
        </p:nvSpPr>
        <p:spPr>
          <a:xfrm>
            <a:off x="4810081" y="0"/>
            <a:ext cx="5183188" cy="462916"/>
          </a:xfrm>
        </p:spPr>
        <p:txBody>
          <a:bodyPr/>
          <a:lstStyle/>
          <a:p>
            <a:pPr algn="ctr"/>
            <a:r>
              <a:rPr lang="en-US" dirty="0"/>
              <a:t>WHEN</a:t>
            </a:r>
          </a:p>
        </p:txBody>
      </p:sp>
      <p:sp>
        <p:nvSpPr>
          <p:cNvPr id="7" name="Content Placeholder 3">
            <a:extLst>
              <a:ext uri="{FF2B5EF4-FFF2-40B4-BE49-F238E27FC236}">
                <a16:creationId xmlns:a16="http://schemas.microsoft.com/office/drawing/2014/main" id="{0701C0CA-12BA-D639-8BD5-45D8C351904D}"/>
              </a:ext>
            </a:extLst>
          </p:cNvPr>
          <p:cNvSpPr txBox="1">
            <a:spLocks/>
          </p:cNvSpPr>
          <p:nvPr/>
        </p:nvSpPr>
        <p:spPr>
          <a:xfrm>
            <a:off x="5964570" y="504498"/>
            <a:ext cx="4903127" cy="635350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pPr>
            <a:r>
              <a:rPr lang="en-US" sz="2000" u="sng" dirty="0">
                <a:ea typeface="Calibri" panose="020F0502020204030204" pitchFamily="34" charset="0"/>
                <a:cs typeface="Times New Roman" panose="02020603050405020304" pitchFamily="18" charset="0"/>
              </a:rPr>
              <a:t>I</a:t>
            </a:r>
            <a:r>
              <a:rPr lang="en-US" sz="2000" u="sng" dirty="0">
                <a:effectLst/>
                <a:ea typeface="Calibri" panose="020F0502020204030204" pitchFamily="34" charset="0"/>
                <a:cs typeface="Times New Roman" panose="02020603050405020304" pitchFamily="18" charset="0"/>
              </a:rPr>
              <a:t>mmediately before</a:t>
            </a:r>
            <a:r>
              <a:rPr lang="en-US" sz="2000" dirty="0">
                <a:effectLst/>
                <a:ea typeface="Calibri" panose="020F0502020204030204" pitchFamily="34" charset="0"/>
                <a:cs typeface="Times New Roman" panose="02020603050405020304" pitchFamily="18" charset="0"/>
              </a:rPr>
              <a:t>:</a:t>
            </a:r>
          </a:p>
          <a:p>
            <a:pPr lvl="1">
              <a:lnSpc>
                <a:spcPct val="107000"/>
              </a:lnSpc>
              <a:spcBef>
                <a:spcPts val="0"/>
              </a:spcBef>
            </a:pPr>
            <a:r>
              <a:rPr lang="en-US" sz="2000" dirty="0">
                <a:ea typeface="Calibri" panose="020F0502020204030204" pitchFamily="34" charset="0"/>
                <a:cs typeface="Times New Roman" panose="02020603050405020304" pitchFamily="18" charset="0"/>
              </a:rPr>
              <a:t>B</a:t>
            </a:r>
            <a:r>
              <a:rPr lang="en-US" sz="2000" dirty="0">
                <a:effectLst/>
                <a:ea typeface="Calibri" panose="020F0502020204030204" pitchFamily="34" charset="0"/>
                <a:cs typeface="Times New Roman" panose="02020603050405020304" pitchFamily="18" charset="0"/>
              </a:rPr>
              <a:t>eginning food preparation,</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Putting on a new pair of single-use gloves for working with food, </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Handling clean equipment and utensils</a:t>
            </a:r>
          </a:p>
          <a:p>
            <a:pPr>
              <a:lnSpc>
                <a:spcPct val="107000"/>
              </a:lnSpc>
              <a:spcBef>
                <a:spcPts val="0"/>
              </a:spcBef>
            </a:pPr>
            <a:r>
              <a:rPr lang="en-US" sz="2000" u="sng" dirty="0">
                <a:effectLst/>
                <a:ea typeface="Calibri" panose="020F0502020204030204" pitchFamily="34" charset="0"/>
                <a:cs typeface="Times New Roman" panose="02020603050405020304" pitchFamily="18" charset="0"/>
              </a:rPr>
              <a:t>Immediately after</a:t>
            </a:r>
            <a:r>
              <a:rPr lang="en-US" sz="2000" dirty="0">
                <a:effectLst/>
                <a:ea typeface="Calibri" panose="020F0502020204030204" pitchFamily="34" charset="0"/>
                <a:cs typeface="Times New Roman" panose="02020603050405020304" pitchFamily="18" charset="0"/>
              </a:rPr>
              <a:t>: </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Touching eyes, face, nose, mouth, etc.</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Touching clothing or personal items</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Using the restroom</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Coughing, sneezing, using a handkerchief or tissue, using tobacco, eating, or drinking</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Handling areas of high contamination</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Handling soiled equipment or utensils</a:t>
            </a:r>
          </a:p>
          <a:p>
            <a:pPr lvl="1">
              <a:lnSpc>
                <a:spcPct val="107000"/>
              </a:lnSpc>
              <a:spcBef>
                <a:spcPts val="0"/>
              </a:spcBef>
            </a:pPr>
            <a:r>
              <a:rPr lang="en-US" sz="2000" dirty="0">
                <a:effectLst/>
                <a:ea typeface="Calibri" panose="020F0502020204030204" pitchFamily="34" charset="0"/>
                <a:cs typeface="Times New Roman" panose="02020603050405020304" pitchFamily="18" charset="0"/>
              </a:rPr>
              <a:t>Engaging in other activities that may contaminate hands</a:t>
            </a:r>
          </a:p>
          <a:p>
            <a:pPr>
              <a:lnSpc>
                <a:spcPct val="107000"/>
              </a:lnSpc>
              <a:spcBef>
                <a:spcPts val="0"/>
              </a:spcBef>
            </a:pPr>
            <a:r>
              <a:rPr lang="en-US" sz="2000" dirty="0">
                <a:effectLst/>
                <a:ea typeface="Calibri" panose="020F0502020204030204" pitchFamily="34" charset="0"/>
                <a:cs typeface="Times New Roman" panose="02020603050405020304" pitchFamily="18" charset="0"/>
              </a:rPr>
              <a:t>Between changing tasks</a:t>
            </a:r>
          </a:p>
          <a:p>
            <a:pPr>
              <a:lnSpc>
                <a:spcPct val="107000"/>
              </a:lnSpc>
              <a:spcBef>
                <a:spcPts val="0"/>
              </a:spcBef>
            </a:pPr>
            <a:r>
              <a:rPr lang="en-US" sz="2000" dirty="0">
                <a:ea typeface="Calibri" panose="020F0502020204030204" pitchFamily="34" charset="0"/>
                <a:cs typeface="Times New Roman" panose="02020603050405020304" pitchFamily="18" charset="0"/>
              </a:rPr>
              <a:t>Between handling dirty dishes and handling clean dishes</a:t>
            </a:r>
          </a:p>
          <a:p>
            <a:pPr>
              <a:lnSpc>
                <a:spcPct val="107000"/>
              </a:lnSpc>
              <a:spcBef>
                <a:spcPts val="0"/>
              </a:spcBef>
            </a:pPr>
            <a:r>
              <a:rPr lang="en-US" sz="2000" dirty="0">
                <a:effectLst/>
                <a:ea typeface="Calibri" panose="020F0502020204030204" pitchFamily="34" charset="0"/>
                <a:cs typeface="Times New Roman" panose="02020603050405020304" pitchFamily="18" charset="0"/>
              </a:rPr>
              <a:t>As often as necessary to remove food debris or other contaminants</a:t>
            </a:r>
            <a:endParaRPr lang="en-US" sz="2000" dirty="0"/>
          </a:p>
          <a:p>
            <a:endParaRPr lang="en-US" sz="4000" dirty="0"/>
          </a:p>
        </p:txBody>
      </p:sp>
      <p:sp>
        <p:nvSpPr>
          <p:cNvPr id="8" name="Rectangle 7">
            <a:extLst>
              <a:ext uri="{FF2B5EF4-FFF2-40B4-BE49-F238E27FC236}">
                <a16:creationId xmlns:a16="http://schemas.microsoft.com/office/drawing/2014/main" id="{956F30D7-A8A7-D748-1F04-ED2F4D7DD542}"/>
              </a:ext>
            </a:extLst>
          </p:cNvPr>
          <p:cNvSpPr/>
          <p:nvPr/>
        </p:nvSpPr>
        <p:spPr>
          <a:xfrm>
            <a:off x="0" y="0"/>
            <a:ext cx="5721287" cy="2743202"/>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06317-4341-5908-9615-6EEED8D0B066}"/>
              </a:ext>
            </a:extLst>
          </p:cNvPr>
          <p:cNvSpPr>
            <a:spLocks noGrp="1"/>
          </p:cNvSpPr>
          <p:nvPr>
            <p:ph type="title"/>
          </p:nvPr>
        </p:nvSpPr>
        <p:spPr>
          <a:xfrm>
            <a:off x="1070872" y="1053365"/>
            <a:ext cx="3350086" cy="538357"/>
          </a:xfrm>
        </p:spPr>
        <p:txBody>
          <a:bodyPr>
            <a:normAutofit fontScale="90000"/>
          </a:bodyPr>
          <a:lstStyle/>
          <a:p>
            <a:pPr algn="ctr"/>
            <a:r>
              <a:rPr lang="en-US" b="1" dirty="0"/>
              <a:t>Handwashing</a:t>
            </a:r>
          </a:p>
        </p:txBody>
      </p:sp>
      <p:sp>
        <p:nvSpPr>
          <p:cNvPr id="4" name="Content Placeholder 3">
            <a:extLst>
              <a:ext uri="{FF2B5EF4-FFF2-40B4-BE49-F238E27FC236}">
                <a16:creationId xmlns:a16="http://schemas.microsoft.com/office/drawing/2014/main" id="{3D5AB896-D710-76E2-A98D-6622A370E2BC}"/>
              </a:ext>
            </a:extLst>
          </p:cNvPr>
          <p:cNvSpPr>
            <a:spLocks noGrp="1"/>
          </p:cNvSpPr>
          <p:nvPr>
            <p:ph sz="half" idx="2"/>
          </p:nvPr>
        </p:nvSpPr>
        <p:spPr>
          <a:xfrm>
            <a:off x="121643" y="3837449"/>
            <a:ext cx="5721286" cy="1978404"/>
          </a:xfrm>
        </p:spPr>
        <p:txBody>
          <a:bodyPr>
            <a:normAutofit lnSpcReduction="10000"/>
          </a:bodyPr>
          <a:lstStyle/>
          <a:p>
            <a:r>
              <a:rPr lang="en-US" sz="2000" dirty="0"/>
              <a:t>Only wash hands in sinks that are designated and used exclusively for hand washing. </a:t>
            </a:r>
          </a:p>
          <a:p>
            <a:r>
              <a:rPr lang="en-US" sz="2000" dirty="0"/>
              <a:t>Use warm water and liquid soap and wash hands for a minimum of 20 seconds. </a:t>
            </a:r>
          </a:p>
          <a:p>
            <a:r>
              <a:rPr lang="en-US" sz="2000" dirty="0"/>
              <a:t>Use clean paper towels to dry your hands and use the paper towel to turn of the sink. </a:t>
            </a:r>
          </a:p>
          <a:p>
            <a:endParaRPr lang="en-US" sz="2000" dirty="0"/>
          </a:p>
          <a:p>
            <a:endParaRPr lang="en-US" sz="2000" dirty="0"/>
          </a:p>
        </p:txBody>
      </p:sp>
      <p:sp>
        <p:nvSpPr>
          <p:cNvPr id="3" name="Text Placeholder 2">
            <a:extLst>
              <a:ext uri="{FF2B5EF4-FFF2-40B4-BE49-F238E27FC236}">
                <a16:creationId xmlns:a16="http://schemas.microsoft.com/office/drawing/2014/main" id="{FFB7A92A-EF73-280B-EF0D-4A52AB70AEA6}"/>
              </a:ext>
            </a:extLst>
          </p:cNvPr>
          <p:cNvSpPr>
            <a:spLocks noGrp="1"/>
          </p:cNvSpPr>
          <p:nvPr>
            <p:ph type="body" idx="1"/>
          </p:nvPr>
        </p:nvSpPr>
        <p:spPr>
          <a:xfrm>
            <a:off x="206590" y="3197542"/>
            <a:ext cx="5157787" cy="462915"/>
          </a:xfrm>
        </p:spPr>
        <p:txBody>
          <a:bodyPr/>
          <a:lstStyle/>
          <a:p>
            <a:pPr algn="ctr"/>
            <a:r>
              <a:rPr lang="en-US" u="sng" dirty="0"/>
              <a:t>HOW</a:t>
            </a:r>
          </a:p>
        </p:txBody>
      </p:sp>
      <p:sp>
        <p:nvSpPr>
          <p:cNvPr id="9" name="Rectangle 8">
            <a:extLst>
              <a:ext uri="{FF2B5EF4-FFF2-40B4-BE49-F238E27FC236}">
                <a16:creationId xmlns:a16="http://schemas.microsoft.com/office/drawing/2014/main" id="{BCD8281C-75D0-887B-A5CA-EBC3069A818B}"/>
              </a:ext>
            </a:extLst>
          </p:cNvPr>
          <p:cNvSpPr/>
          <p:nvPr/>
        </p:nvSpPr>
        <p:spPr>
          <a:xfrm>
            <a:off x="5675568" y="0"/>
            <a:ext cx="45719" cy="6858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28326D5-4684-B744-1EB4-2E52795B708B}"/>
              </a:ext>
            </a:extLst>
          </p:cNvPr>
          <p:cNvGrpSpPr/>
          <p:nvPr/>
        </p:nvGrpSpPr>
        <p:grpSpPr>
          <a:xfrm>
            <a:off x="1517190" y="5944082"/>
            <a:ext cx="2457450" cy="742950"/>
            <a:chOff x="0" y="0"/>
            <a:chExt cx="2457450" cy="742950"/>
          </a:xfrm>
        </p:grpSpPr>
        <p:pic>
          <p:nvPicPr>
            <p:cNvPr id="11" name="Graphic 3" descr="Sanitizer outline">
              <a:extLst>
                <a:ext uri="{FF2B5EF4-FFF2-40B4-BE49-F238E27FC236}">
                  <a16:creationId xmlns:a16="http://schemas.microsoft.com/office/drawing/2014/main" id="{49322AB2-CDE8-F5C0-8297-1A82445833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742950" cy="742950"/>
            </a:xfrm>
            <a:prstGeom prst="rect">
              <a:avLst/>
            </a:prstGeom>
          </p:spPr>
        </p:pic>
        <p:pic>
          <p:nvPicPr>
            <p:cNvPr id="12" name="Graphic 4" descr="Sink outline">
              <a:extLst>
                <a:ext uri="{FF2B5EF4-FFF2-40B4-BE49-F238E27FC236}">
                  <a16:creationId xmlns:a16="http://schemas.microsoft.com/office/drawing/2014/main" id="{D31811DE-F472-DE0E-08F3-1E1019D962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3450" y="0"/>
              <a:ext cx="733425" cy="733425"/>
            </a:xfrm>
            <a:prstGeom prst="rect">
              <a:avLst/>
            </a:prstGeom>
          </p:spPr>
        </p:pic>
        <p:pic>
          <p:nvPicPr>
            <p:cNvPr id="13" name="Graphic 5" descr="Toilet Paper outline">
              <a:extLst>
                <a:ext uri="{FF2B5EF4-FFF2-40B4-BE49-F238E27FC236}">
                  <a16:creationId xmlns:a16="http://schemas.microsoft.com/office/drawing/2014/main" id="{54E27FE1-1289-BD74-CA4C-E2ECCC994F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1743075" y="9525"/>
              <a:ext cx="714375" cy="714375"/>
            </a:xfrm>
            <a:prstGeom prst="rect">
              <a:avLst/>
            </a:prstGeom>
          </p:spPr>
        </p:pic>
      </p:grpSp>
      <p:grpSp>
        <p:nvGrpSpPr>
          <p:cNvPr id="21" name="Graphic 13" descr="Garbage outline">
            <a:extLst>
              <a:ext uri="{FF2B5EF4-FFF2-40B4-BE49-F238E27FC236}">
                <a16:creationId xmlns:a16="http://schemas.microsoft.com/office/drawing/2014/main" id="{63A87809-D550-743F-64CD-FF7C97602BD5}"/>
              </a:ext>
            </a:extLst>
          </p:cNvPr>
          <p:cNvGrpSpPr/>
          <p:nvPr/>
        </p:nvGrpSpPr>
        <p:grpSpPr>
          <a:xfrm>
            <a:off x="11298832" y="326708"/>
            <a:ext cx="628650" cy="733425"/>
            <a:chOff x="11298832" y="326708"/>
            <a:chExt cx="628650" cy="733425"/>
          </a:xfrm>
          <a:solidFill>
            <a:srgbClr val="000000"/>
          </a:solidFill>
        </p:grpSpPr>
        <p:sp>
          <p:nvSpPr>
            <p:cNvPr id="22" name="Freeform: Shape 21">
              <a:extLst>
                <a:ext uri="{FF2B5EF4-FFF2-40B4-BE49-F238E27FC236}">
                  <a16:creationId xmlns:a16="http://schemas.microsoft.com/office/drawing/2014/main" id="{5A59CE94-491E-9AE7-38D5-0BA60F0C20C8}"/>
                </a:ext>
              </a:extLst>
            </p:cNvPr>
            <p:cNvSpPr/>
            <p:nvPr/>
          </p:nvSpPr>
          <p:spPr>
            <a:xfrm>
              <a:off x="11298832" y="326708"/>
              <a:ext cx="628650" cy="733425"/>
            </a:xfrm>
            <a:custGeom>
              <a:avLst/>
              <a:gdLst>
                <a:gd name="connsiteX0" fmla="*/ 628650 w 628650"/>
                <a:gd name="connsiteY0" fmla="*/ 114300 h 733425"/>
                <a:gd name="connsiteX1" fmla="*/ 590550 w 628650"/>
                <a:gd name="connsiteY1" fmla="*/ 76200 h 733425"/>
                <a:gd name="connsiteX2" fmla="*/ 419100 w 628650"/>
                <a:gd name="connsiteY2" fmla="*/ 76200 h 733425"/>
                <a:gd name="connsiteX3" fmla="*/ 419100 w 628650"/>
                <a:gd name="connsiteY3" fmla="*/ 47625 h 733425"/>
                <a:gd name="connsiteX4" fmla="*/ 371475 w 628650"/>
                <a:gd name="connsiteY4" fmla="*/ 0 h 733425"/>
                <a:gd name="connsiteX5" fmla="*/ 257175 w 628650"/>
                <a:gd name="connsiteY5" fmla="*/ 0 h 733425"/>
                <a:gd name="connsiteX6" fmla="*/ 209550 w 628650"/>
                <a:gd name="connsiteY6" fmla="*/ 47625 h 733425"/>
                <a:gd name="connsiteX7" fmla="*/ 209550 w 628650"/>
                <a:gd name="connsiteY7" fmla="*/ 76200 h 733425"/>
                <a:gd name="connsiteX8" fmla="*/ 38100 w 628650"/>
                <a:gd name="connsiteY8" fmla="*/ 76200 h 733425"/>
                <a:gd name="connsiteX9" fmla="*/ 0 w 628650"/>
                <a:gd name="connsiteY9" fmla="*/ 114300 h 733425"/>
                <a:gd name="connsiteX10" fmla="*/ 0 w 628650"/>
                <a:gd name="connsiteY10" fmla="*/ 171450 h 733425"/>
                <a:gd name="connsiteX11" fmla="*/ 38567 w 628650"/>
                <a:gd name="connsiteY11" fmla="*/ 171450 h 733425"/>
                <a:gd name="connsiteX12" fmla="*/ 64856 w 628650"/>
                <a:gd name="connsiteY12" fmla="*/ 688219 h 733425"/>
                <a:gd name="connsiteX13" fmla="*/ 112395 w 628650"/>
                <a:gd name="connsiteY13" fmla="*/ 733425 h 733425"/>
                <a:gd name="connsiteX14" fmla="*/ 516255 w 628650"/>
                <a:gd name="connsiteY14" fmla="*/ 733425 h 733425"/>
                <a:gd name="connsiteX15" fmla="*/ 563813 w 628650"/>
                <a:gd name="connsiteY15" fmla="*/ 688219 h 733425"/>
                <a:gd name="connsiteX16" fmla="*/ 590083 w 628650"/>
                <a:gd name="connsiteY16" fmla="*/ 171450 h 733425"/>
                <a:gd name="connsiteX17" fmla="*/ 628650 w 628650"/>
                <a:gd name="connsiteY17" fmla="*/ 171450 h 733425"/>
                <a:gd name="connsiteX18" fmla="*/ 228600 w 628650"/>
                <a:gd name="connsiteY18" fmla="*/ 47625 h 733425"/>
                <a:gd name="connsiteX19" fmla="*/ 257175 w 628650"/>
                <a:gd name="connsiteY19" fmla="*/ 19050 h 733425"/>
                <a:gd name="connsiteX20" fmla="*/ 371475 w 628650"/>
                <a:gd name="connsiteY20" fmla="*/ 19050 h 733425"/>
                <a:gd name="connsiteX21" fmla="*/ 400050 w 628650"/>
                <a:gd name="connsiteY21" fmla="*/ 47625 h 733425"/>
                <a:gd name="connsiteX22" fmla="*/ 400050 w 628650"/>
                <a:gd name="connsiteY22" fmla="*/ 76200 h 733425"/>
                <a:gd name="connsiteX23" fmla="*/ 228600 w 628650"/>
                <a:gd name="connsiteY23" fmla="*/ 76200 h 733425"/>
                <a:gd name="connsiteX24" fmla="*/ 544773 w 628650"/>
                <a:gd name="connsiteY24" fmla="*/ 687248 h 733425"/>
                <a:gd name="connsiteX25" fmla="*/ 516255 w 628650"/>
                <a:gd name="connsiteY25" fmla="*/ 714375 h 733425"/>
                <a:gd name="connsiteX26" fmla="*/ 112395 w 628650"/>
                <a:gd name="connsiteY26" fmla="*/ 714375 h 733425"/>
                <a:gd name="connsiteX27" fmla="*/ 83820 w 628650"/>
                <a:gd name="connsiteY27" fmla="*/ 687248 h 733425"/>
                <a:gd name="connsiteX28" fmla="*/ 57645 w 628650"/>
                <a:gd name="connsiteY28" fmla="*/ 171450 h 733425"/>
                <a:gd name="connsiteX29" fmla="*/ 571043 w 628650"/>
                <a:gd name="connsiteY29" fmla="*/ 171450 h 733425"/>
                <a:gd name="connsiteX30" fmla="*/ 609600 w 628650"/>
                <a:gd name="connsiteY30" fmla="*/ 152400 h 733425"/>
                <a:gd name="connsiteX31" fmla="*/ 19050 w 628650"/>
                <a:gd name="connsiteY31" fmla="*/ 152400 h 733425"/>
                <a:gd name="connsiteX32" fmla="*/ 19050 w 628650"/>
                <a:gd name="connsiteY32" fmla="*/ 114300 h 733425"/>
                <a:gd name="connsiteX33" fmla="*/ 38100 w 628650"/>
                <a:gd name="connsiteY33" fmla="*/ 95250 h 733425"/>
                <a:gd name="connsiteX34" fmla="*/ 590550 w 628650"/>
                <a:gd name="connsiteY34" fmla="*/ 95250 h 733425"/>
                <a:gd name="connsiteX35" fmla="*/ 609600 w 628650"/>
                <a:gd name="connsiteY35" fmla="*/ 114300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28650" h="733425">
                  <a:moveTo>
                    <a:pt x="628650" y="114300"/>
                  </a:moveTo>
                  <a:cubicBezTo>
                    <a:pt x="628587" y="93284"/>
                    <a:pt x="611566" y="76263"/>
                    <a:pt x="590550" y="76200"/>
                  </a:cubicBezTo>
                  <a:lnTo>
                    <a:pt x="419100" y="76200"/>
                  </a:lnTo>
                  <a:lnTo>
                    <a:pt x="419100" y="47625"/>
                  </a:lnTo>
                  <a:cubicBezTo>
                    <a:pt x="419069" y="21335"/>
                    <a:pt x="397765" y="31"/>
                    <a:pt x="371475" y="0"/>
                  </a:cubicBezTo>
                  <a:lnTo>
                    <a:pt x="257175" y="0"/>
                  </a:lnTo>
                  <a:cubicBezTo>
                    <a:pt x="230885" y="31"/>
                    <a:pt x="209581" y="21335"/>
                    <a:pt x="209550" y="47625"/>
                  </a:cubicBezTo>
                  <a:lnTo>
                    <a:pt x="209550" y="76200"/>
                  </a:lnTo>
                  <a:lnTo>
                    <a:pt x="38100" y="76200"/>
                  </a:lnTo>
                  <a:cubicBezTo>
                    <a:pt x="17084" y="76263"/>
                    <a:pt x="63" y="93284"/>
                    <a:pt x="0" y="114300"/>
                  </a:cubicBezTo>
                  <a:lnTo>
                    <a:pt x="0" y="171450"/>
                  </a:lnTo>
                  <a:lnTo>
                    <a:pt x="38567" y="171450"/>
                  </a:lnTo>
                  <a:lnTo>
                    <a:pt x="64856" y="688219"/>
                  </a:lnTo>
                  <a:cubicBezTo>
                    <a:pt x="66144" y="713540"/>
                    <a:pt x="87042" y="733412"/>
                    <a:pt x="112395" y="733425"/>
                  </a:cubicBezTo>
                  <a:lnTo>
                    <a:pt x="516255" y="733425"/>
                  </a:lnTo>
                  <a:cubicBezTo>
                    <a:pt x="541615" y="733422"/>
                    <a:pt x="562525" y="713547"/>
                    <a:pt x="563813" y="688219"/>
                  </a:cubicBezTo>
                  <a:lnTo>
                    <a:pt x="590083" y="171450"/>
                  </a:lnTo>
                  <a:lnTo>
                    <a:pt x="628650" y="171450"/>
                  </a:lnTo>
                  <a:close/>
                  <a:moveTo>
                    <a:pt x="228600" y="47625"/>
                  </a:moveTo>
                  <a:cubicBezTo>
                    <a:pt x="228600" y="31843"/>
                    <a:pt x="241393" y="19050"/>
                    <a:pt x="257175" y="19050"/>
                  </a:cubicBezTo>
                  <a:lnTo>
                    <a:pt x="371475" y="19050"/>
                  </a:lnTo>
                  <a:cubicBezTo>
                    <a:pt x="387257" y="19050"/>
                    <a:pt x="400050" y="31843"/>
                    <a:pt x="400050" y="47625"/>
                  </a:cubicBezTo>
                  <a:lnTo>
                    <a:pt x="400050" y="76200"/>
                  </a:lnTo>
                  <a:lnTo>
                    <a:pt x="228600" y="76200"/>
                  </a:lnTo>
                  <a:close/>
                  <a:moveTo>
                    <a:pt x="544773" y="687248"/>
                  </a:moveTo>
                  <a:cubicBezTo>
                    <a:pt x="544002" y="702439"/>
                    <a:pt x="531465" y="714365"/>
                    <a:pt x="516255" y="714375"/>
                  </a:cubicBezTo>
                  <a:lnTo>
                    <a:pt x="112395" y="714375"/>
                  </a:lnTo>
                  <a:cubicBezTo>
                    <a:pt x="97162" y="714395"/>
                    <a:pt x="84592" y="702461"/>
                    <a:pt x="83820" y="687248"/>
                  </a:cubicBezTo>
                  <a:lnTo>
                    <a:pt x="57645" y="171450"/>
                  </a:lnTo>
                  <a:lnTo>
                    <a:pt x="571043" y="171450"/>
                  </a:lnTo>
                  <a:close/>
                  <a:moveTo>
                    <a:pt x="609600" y="152400"/>
                  </a:moveTo>
                  <a:lnTo>
                    <a:pt x="19050" y="152400"/>
                  </a:lnTo>
                  <a:lnTo>
                    <a:pt x="19050" y="114300"/>
                  </a:lnTo>
                  <a:cubicBezTo>
                    <a:pt x="19050" y="103779"/>
                    <a:pt x="27579" y="95250"/>
                    <a:pt x="38100" y="95250"/>
                  </a:cubicBezTo>
                  <a:lnTo>
                    <a:pt x="590550" y="95250"/>
                  </a:lnTo>
                  <a:cubicBezTo>
                    <a:pt x="601071" y="95250"/>
                    <a:pt x="609600" y="103779"/>
                    <a:pt x="609600" y="114300"/>
                  </a:cubicBezTo>
                  <a:close/>
                </a:path>
              </a:pathLst>
            </a:custGeom>
            <a:solidFill>
              <a:srgbClr val="000000"/>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E4770A60-CF34-7430-D806-CD2F15108002}"/>
                </a:ext>
              </a:extLst>
            </p:cNvPr>
            <p:cNvSpPr/>
            <p:nvPr/>
          </p:nvSpPr>
          <p:spPr>
            <a:xfrm>
              <a:off x="11470269" y="564830"/>
              <a:ext cx="38124" cy="409577"/>
            </a:xfrm>
            <a:custGeom>
              <a:avLst/>
              <a:gdLst>
                <a:gd name="connsiteX0" fmla="*/ 28587 w 38124"/>
                <a:gd name="connsiteY0" fmla="*/ 409578 h 409577"/>
                <a:gd name="connsiteX1" fmla="*/ 29063 w 38124"/>
                <a:gd name="connsiteY1" fmla="*/ 409578 h 409577"/>
                <a:gd name="connsiteX2" fmla="*/ 38113 w 38124"/>
                <a:gd name="connsiteY2" fmla="*/ 399599 h 409577"/>
                <a:gd name="connsiteX3" fmla="*/ 38112 w 38124"/>
                <a:gd name="connsiteY3" fmla="*/ 399586 h 409577"/>
                <a:gd name="connsiteX4" fmla="*/ 19062 w 38124"/>
                <a:gd name="connsiteY4" fmla="*/ 9061 h 409577"/>
                <a:gd name="connsiteX5" fmla="*/ 9061 w 38124"/>
                <a:gd name="connsiteY5" fmla="*/ 12 h 409577"/>
                <a:gd name="connsiteX6" fmla="*/ 12 w 38124"/>
                <a:gd name="connsiteY6" fmla="*/ 10013 h 409577"/>
                <a:gd name="connsiteX7" fmla="*/ 19062 w 38124"/>
                <a:gd name="connsiteY7" fmla="*/ 400538 h 409577"/>
                <a:gd name="connsiteX8" fmla="*/ 28587 w 38124"/>
                <a:gd name="connsiteY8" fmla="*/ 409578 h 40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4" h="409577">
                  <a:moveTo>
                    <a:pt x="28587" y="409578"/>
                  </a:moveTo>
                  <a:lnTo>
                    <a:pt x="29063" y="409578"/>
                  </a:lnTo>
                  <a:cubicBezTo>
                    <a:pt x="34317" y="409321"/>
                    <a:pt x="38369" y="404854"/>
                    <a:pt x="38113" y="399599"/>
                  </a:cubicBezTo>
                  <a:cubicBezTo>
                    <a:pt x="38112" y="399595"/>
                    <a:pt x="38112" y="399591"/>
                    <a:pt x="38112" y="399586"/>
                  </a:cubicBezTo>
                  <a:lnTo>
                    <a:pt x="19062" y="9061"/>
                  </a:lnTo>
                  <a:cubicBezTo>
                    <a:pt x="18799" y="3800"/>
                    <a:pt x="14322" y="-251"/>
                    <a:pt x="9061" y="12"/>
                  </a:cubicBezTo>
                  <a:cubicBezTo>
                    <a:pt x="3800" y="275"/>
                    <a:pt x="-251" y="4753"/>
                    <a:pt x="12" y="10013"/>
                  </a:cubicBezTo>
                  <a:lnTo>
                    <a:pt x="19062" y="400538"/>
                  </a:lnTo>
                  <a:cubicBezTo>
                    <a:pt x="19321" y="405609"/>
                    <a:pt x="23510" y="409584"/>
                    <a:pt x="28587" y="409578"/>
                  </a:cubicBezTo>
                  <a:close/>
                </a:path>
              </a:pathLst>
            </a:custGeom>
            <a:solidFill>
              <a:srgbClr val="000000"/>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E2E1BBA-E1BE-AA1A-E30F-8BF0C0887200}"/>
                </a:ext>
              </a:extLst>
            </p:cNvPr>
            <p:cNvSpPr/>
            <p:nvPr/>
          </p:nvSpPr>
          <p:spPr>
            <a:xfrm>
              <a:off x="11603632" y="564833"/>
              <a:ext cx="19050" cy="409575"/>
            </a:xfrm>
            <a:custGeom>
              <a:avLst/>
              <a:gdLst>
                <a:gd name="connsiteX0" fmla="*/ 9525 w 19050"/>
                <a:gd name="connsiteY0" fmla="*/ 409575 h 409575"/>
                <a:gd name="connsiteX1" fmla="*/ 19050 w 19050"/>
                <a:gd name="connsiteY1" fmla="*/ 400050 h 409575"/>
                <a:gd name="connsiteX2" fmla="*/ 19050 w 19050"/>
                <a:gd name="connsiteY2" fmla="*/ 9525 h 409575"/>
                <a:gd name="connsiteX3" fmla="*/ 9525 w 19050"/>
                <a:gd name="connsiteY3" fmla="*/ 0 h 409575"/>
                <a:gd name="connsiteX4" fmla="*/ 0 w 19050"/>
                <a:gd name="connsiteY4" fmla="*/ 9525 h 409575"/>
                <a:gd name="connsiteX5" fmla="*/ 0 w 19050"/>
                <a:gd name="connsiteY5" fmla="*/ 400050 h 409575"/>
                <a:gd name="connsiteX6" fmla="*/ 9525 w 19050"/>
                <a:gd name="connsiteY6"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 h="409575">
                  <a:moveTo>
                    <a:pt x="9525" y="409575"/>
                  </a:moveTo>
                  <a:cubicBezTo>
                    <a:pt x="14786" y="409575"/>
                    <a:pt x="19050" y="405311"/>
                    <a:pt x="19050" y="400050"/>
                  </a:cubicBezTo>
                  <a:lnTo>
                    <a:pt x="19050" y="9525"/>
                  </a:lnTo>
                  <a:cubicBezTo>
                    <a:pt x="19050" y="4264"/>
                    <a:pt x="14786" y="0"/>
                    <a:pt x="9525" y="0"/>
                  </a:cubicBezTo>
                  <a:cubicBezTo>
                    <a:pt x="4264" y="0"/>
                    <a:pt x="0" y="4264"/>
                    <a:pt x="0" y="9525"/>
                  </a:cubicBezTo>
                  <a:lnTo>
                    <a:pt x="0" y="400050"/>
                  </a:lnTo>
                  <a:cubicBezTo>
                    <a:pt x="0" y="405311"/>
                    <a:pt x="4264" y="409575"/>
                    <a:pt x="9525" y="409575"/>
                  </a:cubicBezTo>
                  <a:close/>
                </a:path>
              </a:pathLst>
            </a:custGeom>
            <a:solidFill>
              <a:srgbClr val="000000"/>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9A2A527-69B8-60F5-93F5-8DA648B75FA7}"/>
                </a:ext>
              </a:extLst>
            </p:cNvPr>
            <p:cNvSpPr/>
            <p:nvPr/>
          </p:nvSpPr>
          <p:spPr>
            <a:xfrm>
              <a:off x="11717918" y="564811"/>
              <a:ext cx="38125" cy="409596"/>
            </a:xfrm>
            <a:custGeom>
              <a:avLst/>
              <a:gdLst>
                <a:gd name="connsiteX0" fmla="*/ 9071 w 38125"/>
                <a:gd name="connsiteY0" fmla="*/ 409597 h 409596"/>
                <a:gd name="connsiteX1" fmla="*/ 9538 w 38125"/>
                <a:gd name="connsiteY1" fmla="*/ 409597 h 409596"/>
                <a:gd name="connsiteX2" fmla="*/ 19063 w 38125"/>
                <a:gd name="connsiteY2" fmla="*/ 400538 h 409596"/>
                <a:gd name="connsiteX3" fmla="*/ 38113 w 38125"/>
                <a:gd name="connsiteY3" fmla="*/ 10013 h 409596"/>
                <a:gd name="connsiteX4" fmla="*/ 29064 w 38125"/>
                <a:gd name="connsiteY4" fmla="*/ 12 h 409596"/>
                <a:gd name="connsiteX5" fmla="*/ 19063 w 38125"/>
                <a:gd name="connsiteY5" fmla="*/ 9061 h 409596"/>
                <a:gd name="connsiteX6" fmla="*/ 13 w 38125"/>
                <a:gd name="connsiteY6" fmla="*/ 399586 h 409596"/>
                <a:gd name="connsiteX7" fmla="*/ 9029 w 38125"/>
                <a:gd name="connsiteY7" fmla="*/ 409595 h 409596"/>
                <a:gd name="connsiteX8" fmla="*/ 9071 w 38125"/>
                <a:gd name="connsiteY8" fmla="*/ 409597 h 40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25" h="409596">
                  <a:moveTo>
                    <a:pt x="9071" y="409597"/>
                  </a:moveTo>
                  <a:lnTo>
                    <a:pt x="9538" y="409597"/>
                  </a:lnTo>
                  <a:cubicBezTo>
                    <a:pt x="14622" y="409602"/>
                    <a:pt x="18815" y="405616"/>
                    <a:pt x="19063" y="400538"/>
                  </a:cubicBezTo>
                  <a:lnTo>
                    <a:pt x="38113" y="10013"/>
                  </a:lnTo>
                  <a:cubicBezTo>
                    <a:pt x="38376" y="4753"/>
                    <a:pt x="34325" y="275"/>
                    <a:pt x="29064" y="12"/>
                  </a:cubicBezTo>
                  <a:cubicBezTo>
                    <a:pt x="23804" y="-251"/>
                    <a:pt x="19326" y="3800"/>
                    <a:pt x="19063" y="9061"/>
                  </a:cubicBezTo>
                  <a:lnTo>
                    <a:pt x="13" y="399586"/>
                  </a:lnTo>
                  <a:cubicBezTo>
                    <a:pt x="-261" y="404839"/>
                    <a:pt x="3776" y="409320"/>
                    <a:pt x="9029" y="409595"/>
                  </a:cubicBezTo>
                  <a:cubicBezTo>
                    <a:pt x="9043" y="409595"/>
                    <a:pt x="9057" y="409596"/>
                    <a:pt x="9071" y="409597"/>
                  </a:cubicBezTo>
                  <a:close/>
                </a:path>
              </a:pathLst>
            </a:custGeom>
            <a:solidFill>
              <a:srgbClr val="000000"/>
            </a:solidFill>
            <a:ln w="9525" cap="flat">
              <a:noFill/>
              <a:prstDash val="solid"/>
              <a:miter/>
            </a:ln>
          </p:spPr>
          <p:txBody>
            <a:bodyPr rtlCol="0" anchor="ctr"/>
            <a:lstStyle/>
            <a:p>
              <a:endParaRPr lang="en-US"/>
            </a:p>
          </p:txBody>
        </p:sp>
      </p:grpSp>
      <p:grpSp>
        <p:nvGrpSpPr>
          <p:cNvPr id="26" name="Graphic 17" descr="Mop and bucket outline">
            <a:extLst>
              <a:ext uri="{FF2B5EF4-FFF2-40B4-BE49-F238E27FC236}">
                <a16:creationId xmlns:a16="http://schemas.microsoft.com/office/drawing/2014/main" id="{625F5C7C-6B12-4929-E1A2-BA6D60ADFEF1}"/>
              </a:ext>
            </a:extLst>
          </p:cNvPr>
          <p:cNvGrpSpPr/>
          <p:nvPr/>
        </p:nvGrpSpPr>
        <p:grpSpPr>
          <a:xfrm>
            <a:off x="11225761" y="1344352"/>
            <a:ext cx="772738" cy="828675"/>
            <a:chOff x="11225761" y="1344352"/>
            <a:chExt cx="772738" cy="828675"/>
          </a:xfrm>
          <a:solidFill>
            <a:srgbClr val="000000"/>
          </a:solidFill>
        </p:grpSpPr>
        <p:sp>
          <p:nvSpPr>
            <p:cNvPr id="27" name="Freeform: Shape 26">
              <a:extLst>
                <a:ext uri="{FF2B5EF4-FFF2-40B4-BE49-F238E27FC236}">
                  <a16:creationId xmlns:a16="http://schemas.microsoft.com/office/drawing/2014/main" id="{5BCE735D-515B-B0A5-431E-4E096D45E8AF}"/>
                </a:ext>
              </a:extLst>
            </p:cNvPr>
            <p:cNvSpPr/>
            <p:nvPr/>
          </p:nvSpPr>
          <p:spPr>
            <a:xfrm>
              <a:off x="11225761" y="1772977"/>
              <a:ext cx="416189" cy="400050"/>
            </a:xfrm>
            <a:custGeom>
              <a:avLst/>
              <a:gdLst>
                <a:gd name="connsiteX0" fmla="*/ 416189 w 416189"/>
                <a:gd name="connsiteY0" fmla="*/ 71438 h 400050"/>
                <a:gd name="connsiteX1" fmla="*/ 225689 w 416189"/>
                <a:gd name="connsiteY1" fmla="*/ 0 h 400050"/>
                <a:gd name="connsiteX2" fmla="*/ 35189 w 416189"/>
                <a:gd name="connsiteY2" fmla="*/ 71438 h 400050"/>
                <a:gd name="connsiteX3" fmla="*/ 36913 w 416189"/>
                <a:gd name="connsiteY3" fmla="*/ 81658 h 400050"/>
                <a:gd name="connsiteX4" fmla="*/ 38818 w 416189"/>
                <a:gd name="connsiteY4" fmla="*/ 91802 h 400050"/>
                <a:gd name="connsiteX5" fmla="*/ 21740 w 416189"/>
                <a:gd name="connsiteY5" fmla="*/ 268853 h 400050"/>
                <a:gd name="connsiteX6" fmla="*/ 114561 w 416189"/>
                <a:gd name="connsiteY6" fmla="*/ 308077 h 400050"/>
                <a:gd name="connsiteX7" fmla="*/ 135068 w 416189"/>
                <a:gd name="connsiteY7" fmla="*/ 306934 h 400050"/>
                <a:gd name="connsiteX8" fmla="*/ 277277 w 416189"/>
                <a:gd name="connsiteY8" fmla="*/ 243916 h 400050"/>
                <a:gd name="connsiteX9" fmla="*/ 306804 w 416189"/>
                <a:gd name="connsiteY9" fmla="*/ 217161 h 400050"/>
                <a:gd name="connsiteX10" fmla="*/ 309300 w 416189"/>
                <a:gd name="connsiteY10" fmla="*/ 214589 h 400050"/>
                <a:gd name="connsiteX11" fmla="*/ 310090 w 416189"/>
                <a:gd name="connsiteY11" fmla="*/ 215017 h 400050"/>
                <a:gd name="connsiteX12" fmla="*/ 334189 w 416189"/>
                <a:gd name="connsiteY12" fmla="*/ 217942 h 400050"/>
                <a:gd name="connsiteX13" fmla="*/ 358061 w 416189"/>
                <a:gd name="connsiteY13" fmla="*/ 177286 h 400050"/>
                <a:gd name="connsiteX14" fmla="*/ 317405 w 416189"/>
                <a:gd name="connsiteY14" fmla="*/ 153413 h 400050"/>
                <a:gd name="connsiteX15" fmla="*/ 293764 w 416189"/>
                <a:gd name="connsiteY15" fmla="*/ 176441 h 400050"/>
                <a:gd name="connsiteX16" fmla="*/ 295822 w 416189"/>
                <a:gd name="connsiteY16" fmla="*/ 200149 h 400050"/>
                <a:gd name="connsiteX17" fmla="*/ 296146 w 416189"/>
                <a:gd name="connsiteY17" fmla="*/ 200835 h 400050"/>
                <a:gd name="connsiteX18" fmla="*/ 294707 w 416189"/>
                <a:gd name="connsiteY18" fmla="*/ 202321 h 400050"/>
                <a:gd name="connsiteX19" fmla="*/ 265342 w 416189"/>
                <a:gd name="connsiteY19" fmla="*/ 229057 h 400050"/>
                <a:gd name="connsiteX20" fmla="*/ 133001 w 416189"/>
                <a:gd name="connsiteY20" fmla="*/ 287998 h 400050"/>
                <a:gd name="connsiteX21" fmla="*/ 94406 w 416189"/>
                <a:gd name="connsiteY21" fmla="*/ 287407 h 400050"/>
                <a:gd name="connsiteX22" fmla="*/ 61345 w 416189"/>
                <a:gd name="connsiteY22" fmla="*/ 108909 h 400050"/>
                <a:gd name="connsiteX23" fmla="*/ 225689 w 416189"/>
                <a:gd name="connsiteY23" fmla="*/ 142875 h 400050"/>
                <a:gd name="connsiteX24" fmla="*/ 390034 w 416189"/>
                <a:gd name="connsiteY24" fmla="*/ 108909 h 400050"/>
                <a:gd name="connsiteX25" fmla="*/ 349724 w 416189"/>
                <a:gd name="connsiteY25" fmla="*/ 326612 h 400050"/>
                <a:gd name="connsiteX26" fmla="*/ 225689 w 416189"/>
                <a:gd name="connsiteY26" fmla="*/ 381000 h 400050"/>
                <a:gd name="connsiteX27" fmla="*/ 102121 w 416189"/>
                <a:gd name="connsiteY27" fmla="*/ 328222 h 400050"/>
                <a:gd name="connsiteX28" fmla="*/ 82119 w 416189"/>
                <a:gd name="connsiteY28" fmla="*/ 325555 h 400050"/>
                <a:gd name="connsiteX29" fmla="*/ 83071 w 416189"/>
                <a:gd name="connsiteY29" fmla="*/ 330708 h 400050"/>
                <a:gd name="connsiteX30" fmla="*/ 225689 w 416189"/>
                <a:gd name="connsiteY30" fmla="*/ 400050 h 400050"/>
                <a:gd name="connsiteX31" fmla="*/ 368402 w 416189"/>
                <a:gd name="connsiteY31" fmla="*/ 330346 h 400050"/>
                <a:gd name="connsiteX32" fmla="*/ 414456 w 416189"/>
                <a:gd name="connsiteY32" fmla="*/ 81658 h 400050"/>
                <a:gd name="connsiteX33" fmla="*/ 416189 w 416189"/>
                <a:gd name="connsiteY33" fmla="*/ 71438 h 400050"/>
                <a:gd name="connsiteX34" fmla="*/ 321816 w 416189"/>
                <a:gd name="connsiteY34" fmla="*/ 171964 h 400050"/>
                <a:gd name="connsiteX35" fmla="*/ 339473 w 416189"/>
                <a:gd name="connsiteY35" fmla="*/ 181925 h 400050"/>
                <a:gd name="connsiteX36" fmla="*/ 339475 w 416189"/>
                <a:gd name="connsiteY36" fmla="*/ 189614 h 400050"/>
                <a:gd name="connsiteX37" fmla="*/ 329578 w 416189"/>
                <a:gd name="connsiteY37" fmla="*/ 199511 h 400050"/>
                <a:gd name="connsiteX38" fmla="*/ 311929 w 416189"/>
                <a:gd name="connsiteY38" fmla="*/ 189674 h 400050"/>
                <a:gd name="connsiteX39" fmla="*/ 311929 w 416189"/>
                <a:gd name="connsiteY39" fmla="*/ 181861 h 400050"/>
                <a:gd name="connsiteX40" fmla="*/ 321816 w 416189"/>
                <a:gd name="connsiteY40" fmla="*/ 171964 h 400050"/>
                <a:gd name="connsiteX41" fmla="*/ 36570 w 416189"/>
                <a:gd name="connsiteY41" fmla="*/ 256927 h 400050"/>
                <a:gd name="connsiteX42" fmla="*/ 43905 w 416189"/>
                <a:gd name="connsiteY42" fmla="*/ 119386 h 400050"/>
                <a:gd name="connsiteX43" fmla="*/ 74127 w 416189"/>
                <a:gd name="connsiteY43" fmla="*/ 282578 h 400050"/>
                <a:gd name="connsiteX44" fmla="*/ 36570 w 416189"/>
                <a:gd name="connsiteY44" fmla="*/ 256927 h 400050"/>
                <a:gd name="connsiteX45" fmla="*/ 225689 w 416189"/>
                <a:gd name="connsiteY45" fmla="*/ 123825 h 400050"/>
                <a:gd name="connsiteX46" fmla="*/ 55363 w 416189"/>
                <a:gd name="connsiteY46" fmla="*/ 76619 h 400050"/>
                <a:gd name="connsiteX47" fmla="*/ 54315 w 416189"/>
                <a:gd name="connsiteY47" fmla="*/ 70990 h 400050"/>
                <a:gd name="connsiteX48" fmla="*/ 225689 w 416189"/>
                <a:gd name="connsiteY48" fmla="*/ 19050 h 400050"/>
                <a:gd name="connsiteX49" fmla="*/ 397054 w 416189"/>
                <a:gd name="connsiteY49" fmla="*/ 70990 h 400050"/>
                <a:gd name="connsiteX50" fmla="*/ 396015 w 416189"/>
                <a:gd name="connsiteY50" fmla="*/ 76619 h 400050"/>
                <a:gd name="connsiteX51" fmla="*/ 225689 w 416189"/>
                <a:gd name="connsiteY51" fmla="*/ 123825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16189" h="400050">
                  <a:moveTo>
                    <a:pt x="416189" y="71438"/>
                  </a:moveTo>
                  <a:cubicBezTo>
                    <a:pt x="416189" y="25032"/>
                    <a:pt x="318082" y="0"/>
                    <a:pt x="225689" y="0"/>
                  </a:cubicBezTo>
                  <a:cubicBezTo>
                    <a:pt x="133297" y="0"/>
                    <a:pt x="35189" y="25032"/>
                    <a:pt x="35189" y="71438"/>
                  </a:cubicBezTo>
                  <a:cubicBezTo>
                    <a:pt x="35207" y="74915"/>
                    <a:pt x="35789" y="78367"/>
                    <a:pt x="36913" y="81658"/>
                  </a:cubicBezTo>
                  <a:lnTo>
                    <a:pt x="38818" y="91802"/>
                  </a:lnTo>
                  <a:cubicBezTo>
                    <a:pt x="-5759" y="156915"/>
                    <a:pt x="-12617" y="226104"/>
                    <a:pt x="21740" y="268853"/>
                  </a:cubicBezTo>
                  <a:cubicBezTo>
                    <a:pt x="42304" y="294484"/>
                    <a:pt x="74794" y="308077"/>
                    <a:pt x="114561" y="308077"/>
                  </a:cubicBezTo>
                  <a:cubicBezTo>
                    <a:pt x="121412" y="308065"/>
                    <a:pt x="128258" y="307684"/>
                    <a:pt x="135068" y="306934"/>
                  </a:cubicBezTo>
                  <a:cubicBezTo>
                    <a:pt x="187431" y="299639"/>
                    <a:pt x="236699" y="277807"/>
                    <a:pt x="277277" y="243916"/>
                  </a:cubicBezTo>
                  <a:cubicBezTo>
                    <a:pt x="287629" y="235577"/>
                    <a:pt x="297488" y="226644"/>
                    <a:pt x="306804" y="217161"/>
                  </a:cubicBezTo>
                  <a:lnTo>
                    <a:pt x="309300" y="214589"/>
                  </a:lnTo>
                  <a:lnTo>
                    <a:pt x="310090" y="215017"/>
                  </a:lnTo>
                  <a:cubicBezTo>
                    <a:pt x="317435" y="219095"/>
                    <a:pt x="326082" y="220145"/>
                    <a:pt x="334189" y="217942"/>
                  </a:cubicBezTo>
                  <a:cubicBezTo>
                    <a:pt x="352008" y="213307"/>
                    <a:pt x="362696" y="195104"/>
                    <a:pt x="358061" y="177286"/>
                  </a:cubicBezTo>
                  <a:cubicBezTo>
                    <a:pt x="353426" y="159467"/>
                    <a:pt x="335224" y="148779"/>
                    <a:pt x="317405" y="153413"/>
                  </a:cubicBezTo>
                  <a:cubicBezTo>
                    <a:pt x="306012" y="156377"/>
                    <a:pt x="297026" y="165129"/>
                    <a:pt x="293764" y="176441"/>
                  </a:cubicBezTo>
                  <a:cubicBezTo>
                    <a:pt x="291361" y="184313"/>
                    <a:pt x="292098" y="192809"/>
                    <a:pt x="295822" y="200149"/>
                  </a:cubicBezTo>
                  <a:lnTo>
                    <a:pt x="296146" y="200835"/>
                  </a:lnTo>
                  <a:lnTo>
                    <a:pt x="294707" y="202321"/>
                  </a:lnTo>
                  <a:cubicBezTo>
                    <a:pt x="285455" y="211804"/>
                    <a:pt x="275649" y="220731"/>
                    <a:pt x="265342" y="229057"/>
                  </a:cubicBezTo>
                  <a:cubicBezTo>
                    <a:pt x="227598" y="260677"/>
                    <a:pt x="181753" y="281095"/>
                    <a:pt x="133001" y="287998"/>
                  </a:cubicBezTo>
                  <a:cubicBezTo>
                    <a:pt x="120164" y="289448"/>
                    <a:pt x="107193" y="289250"/>
                    <a:pt x="94406" y="287407"/>
                  </a:cubicBezTo>
                  <a:lnTo>
                    <a:pt x="61345" y="108909"/>
                  </a:lnTo>
                  <a:cubicBezTo>
                    <a:pt x="96673" y="131159"/>
                    <a:pt x="162529" y="142875"/>
                    <a:pt x="225689" y="142875"/>
                  </a:cubicBezTo>
                  <a:cubicBezTo>
                    <a:pt x="288850" y="142875"/>
                    <a:pt x="354705" y="131159"/>
                    <a:pt x="390034" y="108909"/>
                  </a:cubicBezTo>
                  <a:lnTo>
                    <a:pt x="349724" y="326612"/>
                  </a:lnTo>
                  <a:cubicBezTo>
                    <a:pt x="339561" y="373932"/>
                    <a:pt x="267647" y="381000"/>
                    <a:pt x="225689" y="381000"/>
                  </a:cubicBezTo>
                  <a:cubicBezTo>
                    <a:pt x="175207" y="381000"/>
                    <a:pt x="113199" y="371694"/>
                    <a:pt x="102121" y="328222"/>
                  </a:cubicBezTo>
                  <a:cubicBezTo>
                    <a:pt x="95403" y="327767"/>
                    <a:pt x="88722" y="326875"/>
                    <a:pt x="82119" y="325555"/>
                  </a:cubicBezTo>
                  <a:lnTo>
                    <a:pt x="83071" y="330708"/>
                  </a:lnTo>
                  <a:cubicBezTo>
                    <a:pt x="90215" y="362341"/>
                    <a:pt x="120695" y="400050"/>
                    <a:pt x="225689" y="400050"/>
                  </a:cubicBezTo>
                  <a:cubicBezTo>
                    <a:pt x="331274" y="400050"/>
                    <a:pt x="361544" y="362293"/>
                    <a:pt x="368402" y="330346"/>
                  </a:cubicBezTo>
                  <a:lnTo>
                    <a:pt x="414456" y="81658"/>
                  </a:lnTo>
                  <a:cubicBezTo>
                    <a:pt x="415583" y="78367"/>
                    <a:pt x="416168" y="74916"/>
                    <a:pt x="416189" y="71438"/>
                  </a:cubicBezTo>
                  <a:close/>
                  <a:moveTo>
                    <a:pt x="321816" y="171964"/>
                  </a:moveTo>
                  <a:cubicBezTo>
                    <a:pt x="329442" y="169839"/>
                    <a:pt x="337347" y="174298"/>
                    <a:pt x="339473" y="181925"/>
                  </a:cubicBezTo>
                  <a:cubicBezTo>
                    <a:pt x="340174" y="184440"/>
                    <a:pt x="340174" y="187099"/>
                    <a:pt x="339475" y="189614"/>
                  </a:cubicBezTo>
                  <a:cubicBezTo>
                    <a:pt x="338162" y="194433"/>
                    <a:pt x="334397" y="198198"/>
                    <a:pt x="329578" y="199511"/>
                  </a:cubicBezTo>
                  <a:cubicBezTo>
                    <a:pt x="321988" y="201668"/>
                    <a:pt x="314086" y="197265"/>
                    <a:pt x="311929" y="189674"/>
                  </a:cubicBezTo>
                  <a:cubicBezTo>
                    <a:pt x="311203" y="187121"/>
                    <a:pt x="311203" y="184414"/>
                    <a:pt x="311929" y="181861"/>
                  </a:cubicBezTo>
                  <a:cubicBezTo>
                    <a:pt x="313241" y="177045"/>
                    <a:pt x="317002" y="173282"/>
                    <a:pt x="321816" y="171964"/>
                  </a:cubicBezTo>
                  <a:close/>
                  <a:moveTo>
                    <a:pt x="36570" y="256927"/>
                  </a:moveTo>
                  <a:cubicBezTo>
                    <a:pt x="10415" y="224333"/>
                    <a:pt x="13710" y="171974"/>
                    <a:pt x="43905" y="119386"/>
                  </a:cubicBezTo>
                  <a:lnTo>
                    <a:pt x="74127" y="282578"/>
                  </a:lnTo>
                  <a:cubicBezTo>
                    <a:pt x="59431" y="277759"/>
                    <a:pt x="46407" y="268863"/>
                    <a:pt x="36570" y="256927"/>
                  </a:cubicBezTo>
                  <a:close/>
                  <a:moveTo>
                    <a:pt x="225689" y="123825"/>
                  </a:moveTo>
                  <a:cubicBezTo>
                    <a:pt x="134364" y="123825"/>
                    <a:pt x="64612" y="99870"/>
                    <a:pt x="55363" y="76619"/>
                  </a:cubicBezTo>
                  <a:lnTo>
                    <a:pt x="54315" y="70990"/>
                  </a:lnTo>
                  <a:cubicBezTo>
                    <a:pt x="55182" y="46377"/>
                    <a:pt x="128144" y="19050"/>
                    <a:pt x="225689" y="19050"/>
                  </a:cubicBezTo>
                  <a:cubicBezTo>
                    <a:pt x="323235" y="19050"/>
                    <a:pt x="396187" y="46377"/>
                    <a:pt x="397054" y="70990"/>
                  </a:cubicBezTo>
                  <a:lnTo>
                    <a:pt x="396015" y="76619"/>
                  </a:lnTo>
                  <a:cubicBezTo>
                    <a:pt x="386767" y="99870"/>
                    <a:pt x="317005" y="123825"/>
                    <a:pt x="225689" y="123825"/>
                  </a:cubicBezTo>
                  <a:close/>
                </a:path>
              </a:pathLst>
            </a:custGeom>
            <a:solidFill>
              <a:srgbClr val="000000"/>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BD04934-B216-860B-7E94-020436FD9B49}"/>
                </a:ext>
              </a:extLst>
            </p:cNvPr>
            <p:cNvSpPr/>
            <p:nvPr/>
          </p:nvSpPr>
          <p:spPr>
            <a:xfrm>
              <a:off x="11612204" y="1344352"/>
              <a:ext cx="386295" cy="819150"/>
            </a:xfrm>
            <a:custGeom>
              <a:avLst/>
              <a:gdLst>
                <a:gd name="connsiteX0" fmla="*/ 348186 w 386295"/>
                <a:gd name="connsiteY0" fmla="*/ 631231 h 819150"/>
                <a:gd name="connsiteX1" fmla="*/ 379676 w 386295"/>
                <a:gd name="connsiteY1" fmla="*/ 637194 h 819150"/>
                <a:gd name="connsiteX2" fmla="*/ 384143 w 386295"/>
                <a:gd name="connsiteY2" fmla="*/ 613381 h 819150"/>
                <a:gd name="connsiteX3" fmla="*/ 347596 w 386295"/>
                <a:gd name="connsiteY3" fmla="*/ 559994 h 819150"/>
                <a:gd name="connsiteX4" fmla="*/ 299390 w 386295"/>
                <a:gd name="connsiteY4" fmla="*/ 551678 h 819150"/>
                <a:gd name="connsiteX5" fmla="*/ 275082 w 386295"/>
                <a:gd name="connsiteY5" fmla="*/ 515969 h 819150"/>
                <a:gd name="connsiteX6" fmla="*/ 371827 w 386295"/>
                <a:gd name="connsiteY6" fmla="*/ 0 h 819150"/>
                <a:gd name="connsiteX7" fmla="*/ 352425 w 386295"/>
                <a:gd name="connsiteY7" fmla="*/ 0 h 819150"/>
                <a:gd name="connsiteX8" fmla="*/ 257413 w 386295"/>
                <a:gd name="connsiteY8" fmla="*/ 506816 h 819150"/>
                <a:gd name="connsiteX9" fmla="*/ 222999 w 386295"/>
                <a:gd name="connsiteY9" fmla="*/ 499824 h 819150"/>
                <a:gd name="connsiteX10" fmla="*/ 316944 w 386295"/>
                <a:gd name="connsiteY10" fmla="*/ 0 h 819150"/>
                <a:gd name="connsiteX11" fmla="*/ 297561 w 386295"/>
                <a:gd name="connsiteY11" fmla="*/ 0 h 819150"/>
                <a:gd name="connsiteX12" fmla="*/ 203263 w 386295"/>
                <a:gd name="connsiteY12" fmla="*/ 501644 h 819150"/>
                <a:gd name="connsiteX13" fmla="*/ 167497 w 386295"/>
                <a:gd name="connsiteY13" fmla="*/ 525990 h 819150"/>
                <a:gd name="connsiteX14" fmla="*/ 119110 w 386295"/>
                <a:gd name="connsiteY14" fmla="*/ 516807 h 819150"/>
                <a:gd name="connsiteX15" fmla="*/ 65770 w 386295"/>
                <a:gd name="connsiteY15" fmla="*/ 553222 h 819150"/>
                <a:gd name="connsiteX16" fmla="*/ 61322 w 386295"/>
                <a:gd name="connsiteY16" fmla="*/ 576977 h 819150"/>
                <a:gd name="connsiteX17" fmla="*/ 105604 w 386295"/>
                <a:gd name="connsiteY17" fmla="*/ 585283 h 819150"/>
                <a:gd name="connsiteX18" fmla="*/ 11801 w 386295"/>
                <a:gd name="connsiteY18" fmla="*/ 803805 h 819150"/>
                <a:gd name="connsiteX19" fmla="*/ 0 w 386295"/>
                <a:gd name="connsiteY19" fmla="*/ 819150 h 819150"/>
                <a:gd name="connsiteX20" fmla="*/ 75533 w 386295"/>
                <a:gd name="connsiteY20" fmla="*/ 819150 h 819150"/>
                <a:gd name="connsiteX21" fmla="*/ 78191 w 386295"/>
                <a:gd name="connsiteY21" fmla="*/ 813987 h 819150"/>
                <a:gd name="connsiteX22" fmla="*/ 101051 w 386295"/>
                <a:gd name="connsiteY22" fmla="*/ 776916 h 819150"/>
                <a:gd name="connsiteX23" fmla="*/ 101203 w 386295"/>
                <a:gd name="connsiteY23" fmla="*/ 777021 h 819150"/>
                <a:gd name="connsiteX24" fmla="*/ 99984 w 386295"/>
                <a:gd name="connsiteY24" fmla="*/ 815397 h 819150"/>
                <a:gd name="connsiteX25" fmla="*/ 102841 w 386295"/>
                <a:gd name="connsiteY25" fmla="*/ 819150 h 819150"/>
                <a:gd name="connsiteX26" fmla="*/ 157953 w 386295"/>
                <a:gd name="connsiteY26" fmla="*/ 819150 h 819150"/>
                <a:gd name="connsiteX27" fmla="*/ 193262 w 386295"/>
                <a:gd name="connsiteY27" fmla="*/ 784622 h 819150"/>
                <a:gd name="connsiteX28" fmla="*/ 214055 w 386295"/>
                <a:gd name="connsiteY28" fmla="*/ 756857 h 819150"/>
                <a:gd name="connsiteX29" fmla="*/ 214208 w 386295"/>
                <a:gd name="connsiteY29" fmla="*/ 756952 h 819150"/>
                <a:gd name="connsiteX30" fmla="*/ 209902 w 386295"/>
                <a:gd name="connsiteY30" fmla="*/ 771906 h 819150"/>
                <a:gd name="connsiteX31" fmla="*/ 206473 w 386295"/>
                <a:gd name="connsiteY31" fmla="*/ 809930 h 819150"/>
                <a:gd name="connsiteX32" fmla="*/ 218713 w 386295"/>
                <a:gd name="connsiteY32" fmla="*/ 818883 h 819150"/>
                <a:gd name="connsiteX33" fmla="*/ 258718 w 386295"/>
                <a:gd name="connsiteY33" fmla="*/ 819150 h 819150"/>
                <a:gd name="connsiteX34" fmla="*/ 260147 w 386295"/>
                <a:gd name="connsiteY34" fmla="*/ 819045 h 819150"/>
                <a:gd name="connsiteX35" fmla="*/ 294075 w 386295"/>
                <a:gd name="connsiteY35" fmla="*/ 760857 h 819150"/>
                <a:gd name="connsiteX36" fmla="*/ 299523 w 386295"/>
                <a:gd name="connsiteY36" fmla="*/ 737045 h 819150"/>
                <a:gd name="connsiteX37" fmla="*/ 299714 w 386295"/>
                <a:gd name="connsiteY37" fmla="*/ 737045 h 819150"/>
                <a:gd name="connsiteX38" fmla="*/ 299599 w 386295"/>
                <a:gd name="connsiteY38" fmla="*/ 809073 h 819150"/>
                <a:gd name="connsiteX39" fmla="*/ 299085 w 386295"/>
                <a:gd name="connsiteY39" fmla="*/ 819150 h 819150"/>
                <a:gd name="connsiteX40" fmla="*/ 386296 w 386295"/>
                <a:gd name="connsiteY40" fmla="*/ 819150 h 819150"/>
                <a:gd name="connsiteX41" fmla="*/ 380914 w 386295"/>
                <a:gd name="connsiteY41" fmla="*/ 806015 h 819150"/>
                <a:gd name="connsiteX42" fmla="*/ 348186 w 386295"/>
                <a:gd name="connsiteY42" fmla="*/ 631231 h 819150"/>
                <a:gd name="connsiteX43" fmla="*/ 83544 w 386295"/>
                <a:gd name="connsiteY43" fmla="*/ 561765 h 819150"/>
                <a:gd name="connsiteX44" fmla="*/ 84496 w 386295"/>
                <a:gd name="connsiteY44" fmla="*/ 556679 h 819150"/>
                <a:gd name="connsiteX45" fmla="*/ 115196 w 386295"/>
                <a:gd name="connsiteY45" fmla="*/ 535448 h 819150"/>
                <a:gd name="connsiteX46" fmla="*/ 115643 w 386295"/>
                <a:gd name="connsiteY46" fmla="*/ 535534 h 819150"/>
                <a:gd name="connsiteX47" fmla="*/ 171717 w 386295"/>
                <a:gd name="connsiteY47" fmla="*/ 546173 h 819150"/>
                <a:gd name="connsiteX48" fmla="*/ 213941 w 386295"/>
                <a:gd name="connsiteY48" fmla="*/ 517417 h 819150"/>
                <a:gd name="connsiteX49" fmla="*/ 259299 w 386295"/>
                <a:gd name="connsiteY49" fmla="*/ 526647 h 819150"/>
                <a:gd name="connsiteX50" fmla="*/ 288188 w 386295"/>
                <a:gd name="connsiteY50" fmla="*/ 569081 h 819150"/>
                <a:gd name="connsiteX51" fmla="*/ 344272 w 386295"/>
                <a:gd name="connsiteY51" fmla="*/ 578739 h 819150"/>
                <a:gd name="connsiteX52" fmla="*/ 365509 w 386295"/>
                <a:gd name="connsiteY52" fmla="*/ 609386 h 819150"/>
                <a:gd name="connsiteX53" fmla="*/ 365408 w 386295"/>
                <a:gd name="connsiteY53" fmla="*/ 609914 h 819150"/>
                <a:gd name="connsiteX54" fmla="*/ 364455 w 386295"/>
                <a:gd name="connsiteY54" fmla="*/ 614924 h 819150"/>
                <a:gd name="connsiteX55" fmla="*/ 335251 w 386295"/>
                <a:gd name="connsiteY55" fmla="*/ 609400 h 819150"/>
                <a:gd name="connsiteX56" fmla="*/ 125492 w 386295"/>
                <a:gd name="connsiteY56" fmla="*/ 569652 h 819150"/>
                <a:gd name="connsiteX57" fmla="*/ 125492 w 386295"/>
                <a:gd name="connsiteY57" fmla="*/ 569652 h 819150"/>
                <a:gd name="connsiteX58" fmla="*/ 117948 w 386295"/>
                <a:gd name="connsiteY58" fmla="*/ 568242 h 819150"/>
                <a:gd name="connsiteX59" fmla="*/ 117396 w 386295"/>
                <a:gd name="connsiteY59" fmla="*/ 568138 h 819150"/>
                <a:gd name="connsiteX60" fmla="*/ 117396 w 386295"/>
                <a:gd name="connsiteY60" fmla="*/ 568138 h 819150"/>
                <a:gd name="connsiteX61" fmla="*/ 319088 w 386295"/>
                <a:gd name="connsiteY61" fmla="*/ 800100 h 819150"/>
                <a:gd name="connsiteX62" fmla="*/ 308239 w 386295"/>
                <a:gd name="connsiteY62" fmla="*/ 707250 h 819150"/>
                <a:gd name="connsiteX63" fmla="*/ 295561 w 386295"/>
                <a:gd name="connsiteY63" fmla="*/ 708203 h 819150"/>
                <a:gd name="connsiteX64" fmla="*/ 275358 w 386295"/>
                <a:gd name="connsiteY64" fmla="*/ 757190 h 819150"/>
                <a:gd name="connsiteX65" fmla="*/ 257832 w 386295"/>
                <a:gd name="connsiteY65" fmla="*/ 800052 h 819150"/>
                <a:gd name="connsiteX66" fmla="*/ 222885 w 386295"/>
                <a:gd name="connsiteY66" fmla="*/ 800052 h 819150"/>
                <a:gd name="connsiteX67" fmla="*/ 227971 w 386295"/>
                <a:gd name="connsiteY67" fmla="*/ 777783 h 819150"/>
                <a:gd name="connsiteX68" fmla="*/ 225628 w 386295"/>
                <a:gd name="connsiteY68" fmla="*/ 738321 h 819150"/>
                <a:gd name="connsiteX69" fmla="*/ 177260 w 386295"/>
                <a:gd name="connsiteY69" fmla="*/ 774182 h 819150"/>
                <a:gd name="connsiteX70" fmla="*/ 157915 w 386295"/>
                <a:gd name="connsiteY70" fmla="*/ 800100 h 819150"/>
                <a:gd name="connsiteX71" fmla="*/ 114100 w 386295"/>
                <a:gd name="connsiteY71" fmla="*/ 800100 h 819150"/>
                <a:gd name="connsiteX72" fmla="*/ 126025 w 386295"/>
                <a:gd name="connsiteY72" fmla="*/ 769830 h 819150"/>
                <a:gd name="connsiteX73" fmla="*/ 131836 w 386295"/>
                <a:gd name="connsiteY73" fmla="*/ 741255 h 819150"/>
                <a:gd name="connsiteX74" fmla="*/ 117710 w 386295"/>
                <a:gd name="connsiteY74" fmla="*/ 737368 h 819150"/>
                <a:gd name="connsiteX75" fmla="*/ 63979 w 386295"/>
                <a:gd name="connsiteY75" fmla="*/ 800052 h 819150"/>
                <a:gd name="connsiteX76" fmla="*/ 38338 w 386295"/>
                <a:gd name="connsiteY76" fmla="*/ 800052 h 819150"/>
                <a:gd name="connsiteX77" fmla="*/ 124377 w 386295"/>
                <a:gd name="connsiteY77" fmla="*/ 588778 h 819150"/>
                <a:gd name="connsiteX78" fmla="*/ 329165 w 386295"/>
                <a:gd name="connsiteY78" fmla="*/ 627583 h 819150"/>
                <a:gd name="connsiteX79" fmla="*/ 358140 w 386295"/>
                <a:gd name="connsiteY79" fmla="*/ 80010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86295" h="819150">
                  <a:moveTo>
                    <a:pt x="348186" y="631231"/>
                  </a:moveTo>
                  <a:lnTo>
                    <a:pt x="379676" y="637194"/>
                  </a:lnTo>
                  <a:lnTo>
                    <a:pt x="384143" y="613381"/>
                  </a:lnTo>
                  <a:cubicBezTo>
                    <a:pt x="388777" y="588550"/>
                    <a:pt x="372422" y="564658"/>
                    <a:pt x="347596" y="559994"/>
                  </a:cubicBezTo>
                  <a:lnTo>
                    <a:pt x="299390" y="551678"/>
                  </a:lnTo>
                  <a:lnTo>
                    <a:pt x="275082" y="515969"/>
                  </a:lnTo>
                  <a:lnTo>
                    <a:pt x="371827" y="0"/>
                  </a:lnTo>
                  <a:lnTo>
                    <a:pt x="352425" y="0"/>
                  </a:lnTo>
                  <a:lnTo>
                    <a:pt x="257413" y="506816"/>
                  </a:lnTo>
                  <a:lnTo>
                    <a:pt x="222999" y="499824"/>
                  </a:lnTo>
                  <a:lnTo>
                    <a:pt x="316944" y="0"/>
                  </a:lnTo>
                  <a:lnTo>
                    <a:pt x="297561" y="0"/>
                  </a:lnTo>
                  <a:lnTo>
                    <a:pt x="203263" y="501644"/>
                  </a:lnTo>
                  <a:lnTo>
                    <a:pt x="167497" y="525990"/>
                  </a:lnTo>
                  <a:lnTo>
                    <a:pt x="119110" y="516807"/>
                  </a:lnTo>
                  <a:cubicBezTo>
                    <a:pt x="94341" y="512208"/>
                    <a:pt x="70508" y="528478"/>
                    <a:pt x="65770" y="553222"/>
                  </a:cubicBezTo>
                  <a:lnTo>
                    <a:pt x="61322" y="576977"/>
                  </a:lnTo>
                  <a:lnTo>
                    <a:pt x="105604" y="585283"/>
                  </a:lnTo>
                  <a:cubicBezTo>
                    <a:pt x="102508" y="623507"/>
                    <a:pt x="86677" y="706860"/>
                    <a:pt x="11801" y="803805"/>
                  </a:cubicBezTo>
                  <a:lnTo>
                    <a:pt x="0" y="819150"/>
                  </a:lnTo>
                  <a:lnTo>
                    <a:pt x="75533" y="819150"/>
                  </a:lnTo>
                  <a:lnTo>
                    <a:pt x="78191" y="813987"/>
                  </a:lnTo>
                  <a:cubicBezTo>
                    <a:pt x="84871" y="801074"/>
                    <a:pt x="92512" y="788682"/>
                    <a:pt x="101051" y="776916"/>
                  </a:cubicBezTo>
                  <a:cubicBezTo>
                    <a:pt x="101327" y="776535"/>
                    <a:pt x="101394" y="776592"/>
                    <a:pt x="101203" y="777021"/>
                  </a:cubicBezTo>
                  <a:cubicBezTo>
                    <a:pt x="95355" y="790356"/>
                    <a:pt x="91850" y="804720"/>
                    <a:pt x="99984" y="815397"/>
                  </a:cubicBezTo>
                  <a:lnTo>
                    <a:pt x="102841" y="819150"/>
                  </a:lnTo>
                  <a:lnTo>
                    <a:pt x="157953" y="819150"/>
                  </a:lnTo>
                  <a:cubicBezTo>
                    <a:pt x="170774" y="819150"/>
                    <a:pt x="180699" y="803910"/>
                    <a:pt x="193262" y="784622"/>
                  </a:cubicBezTo>
                  <a:cubicBezTo>
                    <a:pt x="199198" y="774662"/>
                    <a:pt x="206168" y="765355"/>
                    <a:pt x="214055" y="756857"/>
                  </a:cubicBezTo>
                  <a:cubicBezTo>
                    <a:pt x="214170" y="756752"/>
                    <a:pt x="214236" y="756790"/>
                    <a:pt x="214208" y="756952"/>
                  </a:cubicBezTo>
                  <a:cubicBezTo>
                    <a:pt x="213044" y="762010"/>
                    <a:pt x="211606" y="767003"/>
                    <a:pt x="209902" y="771906"/>
                  </a:cubicBezTo>
                  <a:cubicBezTo>
                    <a:pt x="205416" y="785593"/>
                    <a:pt x="200787" y="799748"/>
                    <a:pt x="206473" y="809930"/>
                  </a:cubicBezTo>
                  <a:cubicBezTo>
                    <a:pt x="209076" y="814535"/>
                    <a:pt x="213535" y="817797"/>
                    <a:pt x="218713" y="818883"/>
                  </a:cubicBezTo>
                  <a:lnTo>
                    <a:pt x="258718" y="819150"/>
                  </a:lnTo>
                  <a:lnTo>
                    <a:pt x="260147" y="819045"/>
                  </a:lnTo>
                  <a:cubicBezTo>
                    <a:pt x="283397" y="815521"/>
                    <a:pt x="289065" y="786479"/>
                    <a:pt x="294075" y="760857"/>
                  </a:cubicBezTo>
                  <a:cubicBezTo>
                    <a:pt x="295599" y="753066"/>
                    <a:pt x="297323" y="744264"/>
                    <a:pt x="299523" y="737045"/>
                  </a:cubicBezTo>
                  <a:cubicBezTo>
                    <a:pt x="299609" y="736768"/>
                    <a:pt x="299695" y="736778"/>
                    <a:pt x="299714" y="737045"/>
                  </a:cubicBezTo>
                  <a:cubicBezTo>
                    <a:pt x="301036" y="761037"/>
                    <a:pt x="300998" y="785085"/>
                    <a:pt x="299599" y="809073"/>
                  </a:cubicBezTo>
                  <a:lnTo>
                    <a:pt x="299085" y="819150"/>
                  </a:lnTo>
                  <a:lnTo>
                    <a:pt x="386296" y="819150"/>
                  </a:lnTo>
                  <a:lnTo>
                    <a:pt x="380914" y="806015"/>
                  </a:lnTo>
                  <a:cubicBezTo>
                    <a:pt x="359264" y="750286"/>
                    <a:pt x="348165" y="691018"/>
                    <a:pt x="348186" y="631231"/>
                  </a:cubicBezTo>
                  <a:close/>
                  <a:moveTo>
                    <a:pt x="83544" y="561765"/>
                  </a:moveTo>
                  <a:lnTo>
                    <a:pt x="84496" y="556679"/>
                  </a:lnTo>
                  <a:cubicBezTo>
                    <a:pt x="87111" y="542338"/>
                    <a:pt x="100856" y="532833"/>
                    <a:pt x="115196" y="535448"/>
                  </a:cubicBezTo>
                  <a:cubicBezTo>
                    <a:pt x="115346" y="535476"/>
                    <a:pt x="115494" y="535504"/>
                    <a:pt x="115643" y="535534"/>
                  </a:cubicBezTo>
                  <a:lnTo>
                    <a:pt x="171717" y="546173"/>
                  </a:lnTo>
                  <a:lnTo>
                    <a:pt x="213941" y="517417"/>
                  </a:lnTo>
                  <a:lnTo>
                    <a:pt x="259299" y="526647"/>
                  </a:lnTo>
                  <a:lnTo>
                    <a:pt x="288188" y="569081"/>
                  </a:lnTo>
                  <a:lnTo>
                    <a:pt x="344272" y="578739"/>
                  </a:lnTo>
                  <a:cubicBezTo>
                    <a:pt x="358599" y="581337"/>
                    <a:pt x="368107" y="595058"/>
                    <a:pt x="365509" y="609386"/>
                  </a:cubicBezTo>
                  <a:cubicBezTo>
                    <a:pt x="365477" y="609562"/>
                    <a:pt x="365443" y="609738"/>
                    <a:pt x="365408" y="609914"/>
                  </a:cubicBezTo>
                  <a:lnTo>
                    <a:pt x="364455" y="614924"/>
                  </a:lnTo>
                  <a:lnTo>
                    <a:pt x="335251" y="609400"/>
                  </a:lnTo>
                  <a:lnTo>
                    <a:pt x="125492" y="569652"/>
                  </a:lnTo>
                  <a:lnTo>
                    <a:pt x="125492" y="569652"/>
                  </a:lnTo>
                  <a:lnTo>
                    <a:pt x="117948" y="568242"/>
                  </a:lnTo>
                  <a:lnTo>
                    <a:pt x="117396" y="568138"/>
                  </a:lnTo>
                  <a:lnTo>
                    <a:pt x="117396" y="568138"/>
                  </a:lnTo>
                  <a:close/>
                  <a:moveTo>
                    <a:pt x="319088" y="800100"/>
                  </a:moveTo>
                  <a:cubicBezTo>
                    <a:pt x="322793" y="715108"/>
                    <a:pt x="313020" y="709832"/>
                    <a:pt x="308239" y="707250"/>
                  </a:cubicBezTo>
                  <a:cubicBezTo>
                    <a:pt x="304193" y="705045"/>
                    <a:pt x="299231" y="705419"/>
                    <a:pt x="295561" y="708203"/>
                  </a:cubicBezTo>
                  <a:cubicBezTo>
                    <a:pt x="283264" y="716775"/>
                    <a:pt x="279425" y="736387"/>
                    <a:pt x="275358" y="757190"/>
                  </a:cubicBezTo>
                  <a:cubicBezTo>
                    <a:pt x="271815" y="775287"/>
                    <a:pt x="267424" y="797814"/>
                    <a:pt x="257832" y="800052"/>
                  </a:cubicBezTo>
                  <a:lnTo>
                    <a:pt x="222885" y="800052"/>
                  </a:lnTo>
                  <a:cubicBezTo>
                    <a:pt x="223385" y="792406"/>
                    <a:pt x="225101" y="784889"/>
                    <a:pt x="227971" y="777783"/>
                  </a:cubicBezTo>
                  <a:cubicBezTo>
                    <a:pt x="232848" y="762867"/>
                    <a:pt x="238382" y="745969"/>
                    <a:pt x="225628" y="738321"/>
                  </a:cubicBezTo>
                  <a:cubicBezTo>
                    <a:pt x="207426" y="727920"/>
                    <a:pt x="192072" y="751418"/>
                    <a:pt x="177260" y="774182"/>
                  </a:cubicBezTo>
                  <a:cubicBezTo>
                    <a:pt x="171905" y="783587"/>
                    <a:pt x="165407" y="792291"/>
                    <a:pt x="157915" y="800100"/>
                  </a:cubicBezTo>
                  <a:lnTo>
                    <a:pt x="114100" y="800100"/>
                  </a:lnTo>
                  <a:cubicBezTo>
                    <a:pt x="116251" y="789383"/>
                    <a:pt x="120288" y="779134"/>
                    <a:pt x="126025" y="769830"/>
                  </a:cubicBezTo>
                  <a:cubicBezTo>
                    <a:pt x="132855" y="756961"/>
                    <a:pt x="137379" y="748465"/>
                    <a:pt x="131836" y="741255"/>
                  </a:cubicBezTo>
                  <a:cubicBezTo>
                    <a:pt x="128415" y="737114"/>
                    <a:pt x="122767" y="735561"/>
                    <a:pt x="117710" y="737368"/>
                  </a:cubicBezTo>
                  <a:cubicBezTo>
                    <a:pt x="96860" y="742817"/>
                    <a:pt x="72942" y="783536"/>
                    <a:pt x="63979" y="800052"/>
                  </a:cubicBezTo>
                  <a:lnTo>
                    <a:pt x="38338" y="800052"/>
                  </a:lnTo>
                  <a:cubicBezTo>
                    <a:pt x="105213" y="707346"/>
                    <a:pt x="120929" y="627821"/>
                    <a:pt x="124377" y="588778"/>
                  </a:cubicBezTo>
                  <a:lnTo>
                    <a:pt x="329165" y="627583"/>
                  </a:lnTo>
                  <a:cubicBezTo>
                    <a:pt x="328818" y="686329"/>
                    <a:pt x="338620" y="744692"/>
                    <a:pt x="358140" y="800100"/>
                  </a:cubicBezTo>
                  <a:close/>
                </a:path>
              </a:pathLst>
            </a:custGeom>
            <a:solidFill>
              <a:srgbClr val="000000"/>
            </a:solidFill>
            <a:ln w="9525" cap="flat">
              <a:noFill/>
              <a:prstDash val="solid"/>
              <a:miter/>
            </a:ln>
          </p:spPr>
          <p:txBody>
            <a:bodyPr rtlCol="0" anchor="ctr"/>
            <a:lstStyle/>
            <a:p>
              <a:endParaRPr lang="en-US"/>
            </a:p>
          </p:txBody>
        </p:sp>
      </p:grpSp>
      <p:grpSp>
        <p:nvGrpSpPr>
          <p:cNvPr id="29" name="Graphic 18" descr="Nose outline">
            <a:extLst>
              <a:ext uri="{FF2B5EF4-FFF2-40B4-BE49-F238E27FC236}">
                <a16:creationId xmlns:a16="http://schemas.microsoft.com/office/drawing/2014/main" id="{8101A915-7A5B-1E9B-5082-F14F4D701A27}"/>
              </a:ext>
            </a:extLst>
          </p:cNvPr>
          <p:cNvGrpSpPr/>
          <p:nvPr/>
        </p:nvGrpSpPr>
        <p:grpSpPr>
          <a:xfrm>
            <a:off x="11366834" y="2438185"/>
            <a:ext cx="487267" cy="790585"/>
            <a:chOff x="11366834" y="2438185"/>
            <a:chExt cx="487267" cy="790585"/>
          </a:xfrm>
          <a:solidFill>
            <a:srgbClr val="000000"/>
          </a:solidFill>
        </p:grpSpPr>
        <p:sp>
          <p:nvSpPr>
            <p:cNvPr id="30" name="Freeform: Shape 29">
              <a:extLst>
                <a:ext uri="{FF2B5EF4-FFF2-40B4-BE49-F238E27FC236}">
                  <a16:creationId xmlns:a16="http://schemas.microsoft.com/office/drawing/2014/main" id="{B2FBF155-4D88-EEF2-61FB-68E6AD8BC53E}"/>
                </a:ext>
              </a:extLst>
            </p:cNvPr>
            <p:cNvSpPr/>
            <p:nvPr/>
          </p:nvSpPr>
          <p:spPr>
            <a:xfrm>
              <a:off x="11511020" y="2438185"/>
              <a:ext cx="343080" cy="790585"/>
            </a:xfrm>
            <a:custGeom>
              <a:avLst/>
              <a:gdLst>
                <a:gd name="connsiteX0" fmla="*/ 48187 w 343080"/>
                <a:gd name="connsiteY0" fmla="*/ 790585 h 790585"/>
                <a:gd name="connsiteX1" fmla="*/ 49082 w 343080"/>
                <a:gd name="connsiteY1" fmla="*/ 790585 h 790585"/>
                <a:gd name="connsiteX2" fmla="*/ 58560 w 343080"/>
                <a:gd name="connsiteY2" fmla="*/ 781946 h 790585"/>
                <a:gd name="connsiteX3" fmla="*/ 94755 w 343080"/>
                <a:gd name="connsiteY3" fmla="*/ 726073 h 790585"/>
                <a:gd name="connsiteX4" fmla="*/ 94755 w 343080"/>
                <a:gd name="connsiteY4" fmla="*/ 726073 h 790585"/>
                <a:gd name="connsiteX5" fmla="*/ 307657 w 343080"/>
                <a:gd name="connsiteY5" fmla="*/ 642576 h 790585"/>
                <a:gd name="connsiteX6" fmla="*/ 340700 w 343080"/>
                <a:gd name="connsiteY6" fmla="*/ 519361 h 790585"/>
                <a:gd name="connsiteX7" fmla="*/ 228581 w 343080"/>
                <a:gd name="connsiteY7" fmla="*/ 367914 h 790585"/>
                <a:gd name="connsiteX8" fmla="*/ 19031 w 343080"/>
                <a:gd name="connsiteY8" fmla="*/ 9612 h 790585"/>
                <a:gd name="connsiteX9" fmla="*/ 9620 w 343080"/>
                <a:gd name="connsiteY9" fmla="*/ 10 h 790585"/>
                <a:gd name="connsiteX10" fmla="*/ 16 w 343080"/>
                <a:gd name="connsiteY10" fmla="*/ 8750 h 790585"/>
                <a:gd name="connsiteX11" fmla="*/ 9 w 343080"/>
                <a:gd name="connsiteY11" fmla="*/ 9450 h 790585"/>
                <a:gd name="connsiteX12" fmla="*/ 214608 w 343080"/>
                <a:gd name="connsiteY12" fmla="*/ 380810 h 790585"/>
                <a:gd name="connsiteX13" fmla="*/ 322145 w 343080"/>
                <a:gd name="connsiteY13" fmla="*/ 523438 h 790585"/>
                <a:gd name="connsiteX14" fmla="*/ 292884 w 343080"/>
                <a:gd name="connsiteY14" fmla="*/ 630642 h 790585"/>
                <a:gd name="connsiteX15" fmla="*/ 94821 w 343080"/>
                <a:gd name="connsiteY15" fmla="*/ 707023 h 790585"/>
                <a:gd name="connsiteX16" fmla="*/ 94774 w 343080"/>
                <a:gd name="connsiteY16" fmla="*/ 707023 h 790585"/>
                <a:gd name="connsiteX17" fmla="*/ 39595 w 343080"/>
                <a:gd name="connsiteY17" fmla="*/ 780175 h 790585"/>
                <a:gd name="connsiteX18" fmla="*/ 48148 w 343080"/>
                <a:gd name="connsiteY18" fmla="*/ 790582 h 790585"/>
                <a:gd name="connsiteX19" fmla="*/ 48187 w 343080"/>
                <a:gd name="connsiteY19" fmla="*/ 790585 h 79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080" h="790585">
                  <a:moveTo>
                    <a:pt x="48187" y="790585"/>
                  </a:moveTo>
                  <a:cubicBezTo>
                    <a:pt x="48492" y="790585"/>
                    <a:pt x="48787" y="790585"/>
                    <a:pt x="49082" y="790585"/>
                  </a:cubicBezTo>
                  <a:cubicBezTo>
                    <a:pt x="53997" y="790583"/>
                    <a:pt x="58102" y="786840"/>
                    <a:pt x="58560" y="781946"/>
                  </a:cubicBezTo>
                  <a:cubicBezTo>
                    <a:pt x="58607" y="781394"/>
                    <a:pt x="64646" y="726073"/>
                    <a:pt x="94755" y="726073"/>
                  </a:cubicBezTo>
                  <a:lnTo>
                    <a:pt x="94755" y="726073"/>
                  </a:lnTo>
                  <a:cubicBezTo>
                    <a:pt x="188719" y="726073"/>
                    <a:pt x="264300" y="696421"/>
                    <a:pt x="307657" y="642576"/>
                  </a:cubicBezTo>
                  <a:cubicBezTo>
                    <a:pt x="336516" y="608498"/>
                    <a:pt x="348635" y="563307"/>
                    <a:pt x="340700" y="519361"/>
                  </a:cubicBezTo>
                  <a:cubicBezTo>
                    <a:pt x="332260" y="480871"/>
                    <a:pt x="286502" y="431026"/>
                    <a:pt x="228581" y="367914"/>
                  </a:cubicBezTo>
                  <a:cubicBezTo>
                    <a:pt x="134683" y="265634"/>
                    <a:pt x="17831" y="138361"/>
                    <a:pt x="19031" y="9612"/>
                  </a:cubicBezTo>
                  <a:cubicBezTo>
                    <a:pt x="19073" y="4366"/>
                    <a:pt x="14866" y="73"/>
                    <a:pt x="9620" y="10"/>
                  </a:cubicBezTo>
                  <a:cubicBezTo>
                    <a:pt x="4555" y="-229"/>
                    <a:pt x="254" y="3684"/>
                    <a:pt x="16" y="8750"/>
                  </a:cubicBezTo>
                  <a:cubicBezTo>
                    <a:pt x="5" y="8983"/>
                    <a:pt x="3" y="9216"/>
                    <a:pt x="9" y="9450"/>
                  </a:cubicBezTo>
                  <a:cubicBezTo>
                    <a:pt x="-1219" y="145657"/>
                    <a:pt x="118453" y="276054"/>
                    <a:pt x="214608" y="380810"/>
                  </a:cubicBezTo>
                  <a:cubicBezTo>
                    <a:pt x="268376" y="439380"/>
                    <a:pt x="314820" y="489967"/>
                    <a:pt x="322145" y="523438"/>
                  </a:cubicBezTo>
                  <a:cubicBezTo>
                    <a:pt x="328876" y="561748"/>
                    <a:pt x="318145" y="601064"/>
                    <a:pt x="292884" y="630642"/>
                  </a:cubicBezTo>
                  <a:cubicBezTo>
                    <a:pt x="253241" y="679895"/>
                    <a:pt x="182908" y="707023"/>
                    <a:pt x="94821" y="707023"/>
                  </a:cubicBezTo>
                  <a:lnTo>
                    <a:pt x="94774" y="707023"/>
                  </a:lnTo>
                  <a:cubicBezTo>
                    <a:pt x="47006" y="707023"/>
                    <a:pt x="39872" y="777184"/>
                    <a:pt x="39595" y="780175"/>
                  </a:cubicBezTo>
                  <a:cubicBezTo>
                    <a:pt x="39083" y="785411"/>
                    <a:pt x="42912" y="790069"/>
                    <a:pt x="48148" y="790582"/>
                  </a:cubicBezTo>
                  <a:cubicBezTo>
                    <a:pt x="48161" y="790583"/>
                    <a:pt x="48173" y="790584"/>
                    <a:pt x="48187" y="790585"/>
                  </a:cubicBezTo>
                  <a:close/>
                </a:path>
              </a:pathLst>
            </a:custGeom>
            <a:solidFill>
              <a:srgbClr val="000000"/>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C30C64CF-8F44-52CD-5E7C-9D9BAC13A735}"/>
                </a:ext>
              </a:extLst>
            </p:cNvPr>
            <p:cNvSpPr/>
            <p:nvPr/>
          </p:nvSpPr>
          <p:spPr>
            <a:xfrm>
              <a:off x="11366834" y="2971588"/>
              <a:ext cx="333994" cy="159512"/>
            </a:xfrm>
            <a:custGeom>
              <a:avLst/>
              <a:gdLst>
                <a:gd name="connsiteX0" fmla="*/ 44936 w 333994"/>
                <a:gd name="connsiteY0" fmla="*/ 16800 h 159512"/>
                <a:gd name="connsiteX1" fmla="*/ 46061 w 333994"/>
                <a:gd name="connsiteY1" fmla="*/ 3376 h 159512"/>
                <a:gd name="connsiteX2" fmla="*/ 32963 w 333994"/>
                <a:gd name="connsiteY2" fmla="*/ 1988 h 159512"/>
                <a:gd name="connsiteX3" fmla="*/ 19643 w 333994"/>
                <a:gd name="connsiteY3" fmla="*/ 126552 h 159512"/>
                <a:gd name="connsiteX4" fmla="*/ 88656 w 333994"/>
                <a:gd name="connsiteY4" fmla="*/ 159513 h 159512"/>
                <a:gd name="connsiteX5" fmla="*/ 210576 w 333994"/>
                <a:gd name="connsiteY5" fmla="*/ 104468 h 159512"/>
                <a:gd name="connsiteX6" fmla="*/ 288681 w 333994"/>
                <a:gd name="connsiteY6" fmla="*/ 64749 h 159512"/>
                <a:gd name="connsiteX7" fmla="*/ 314627 w 333994"/>
                <a:gd name="connsiteY7" fmla="*/ 83075 h 159512"/>
                <a:gd name="connsiteX8" fmla="*/ 305473 w 333994"/>
                <a:gd name="connsiteY8" fmla="*/ 99353 h 159512"/>
                <a:gd name="connsiteX9" fmla="*/ 225463 w 333994"/>
                <a:gd name="connsiteY9" fmla="*/ 108878 h 159512"/>
                <a:gd name="connsiteX10" fmla="*/ 215938 w 333994"/>
                <a:gd name="connsiteY10" fmla="*/ 118403 h 159512"/>
                <a:gd name="connsiteX11" fmla="*/ 225463 w 333994"/>
                <a:gd name="connsiteY11" fmla="*/ 127928 h 159512"/>
                <a:gd name="connsiteX12" fmla="*/ 313960 w 333994"/>
                <a:gd name="connsiteY12" fmla="*/ 116403 h 159512"/>
                <a:gd name="connsiteX13" fmla="*/ 333124 w 333994"/>
                <a:gd name="connsiteY13" fmla="*/ 78712 h 159512"/>
                <a:gd name="connsiteX14" fmla="*/ 288643 w 333994"/>
                <a:gd name="connsiteY14" fmla="*/ 45708 h 159512"/>
                <a:gd name="connsiteX15" fmla="*/ 199622 w 333994"/>
                <a:gd name="connsiteY15" fmla="*/ 88847 h 159512"/>
                <a:gd name="connsiteX16" fmla="*/ 88589 w 333994"/>
                <a:gd name="connsiteY16" fmla="*/ 140472 h 159512"/>
                <a:gd name="connsiteX17" fmla="*/ 18989 w 333994"/>
                <a:gd name="connsiteY17" fmla="*/ 71007 h 159512"/>
                <a:gd name="connsiteX18" fmla="*/ 44879 w 333994"/>
                <a:gd name="connsiteY18" fmla="*/ 16809 h 15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3994" h="159512">
                  <a:moveTo>
                    <a:pt x="44936" y="16800"/>
                  </a:moveTo>
                  <a:cubicBezTo>
                    <a:pt x="48953" y="13404"/>
                    <a:pt x="49457" y="7394"/>
                    <a:pt x="46061" y="3376"/>
                  </a:cubicBezTo>
                  <a:cubicBezTo>
                    <a:pt x="42770" y="-517"/>
                    <a:pt x="36997" y="-1129"/>
                    <a:pt x="32963" y="1988"/>
                  </a:cubicBezTo>
                  <a:cubicBezTo>
                    <a:pt x="-5112" y="32707"/>
                    <a:pt x="-11076" y="88477"/>
                    <a:pt x="19643" y="126552"/>
                  </a:cubicBezTo>
                  <a:cubicBezTo>
                    <a:pt x="36476" y="147415"/>
                    <a:pt x="61849" y="159534"/>
                    <a:pt x="88656" y="159513"/>
                  </a:cubicBezTo>
                  <a:cubicBezTo>
                    <a:pt x="131585" y="159513"/>
                    <a:pt x="173552" y="130271"/>
                    <a:pt x="210576" y="104468"/>
                  </a:cubicBezTo>
                  <a:cubicBezTo>
                    <a:pt x="239894" y="84046"/>
                    <a:pt x="267583" y="64749"/>
                    <a:pt x="288681" y="64749"/>
                  </a:cubicBezTo>
                  <a:cubicBezTo>
                    <a:pt x="300432" y="64444"/>
                    <a:pt x="310985" y="71898"/>
                    <a:pt x="314627" y="83075"/>
                  </a:cubicBezTo>
                  <a:cubicBezTo>
                    <a:pt x="316200" y="90045"/>
                    <a:pt x="312246" y="97076"/>
                    <a:pt x="305473" y="99353"/>
                  </a:cubicBezTo>
                  <a:cubicBezTo>
                    <a:pt x="286423" y="108878"/>
                    <a:pt x="266068" y="108878"/>
                    <a:pt x="225463" y="108878"/>
                  </a:cubicBezTo>
                  <a:cubicBezTo>
                    <a:pt x="220203" y="108878"/>
                    <a:pt x="215938" y="113142"/>
                    <a:pt x="215938" y="118403"/>
                  </a:cubicBezTo>
                  <a:cubicBezTo>
                    <a:pt x="215938" y="123664"/>
                    <a:pt x="220203" y="127928"/>
                    <a:pt x="225463" y="127928"/>
                  </a:cubicBezTo>
                  <a:cubicBezTo>
                    <a:pt x="269021" y="127928"/>
                    <a:pt x="290890" y="127928"/>
                    <a:pt x="313960" y="116403"/>
                  </a:cubicBezTo>
                  <a:cubicBezTo>
                    <a:pt x="328679" y="110188"/>
                    <a:pt x="336773" y="94267"/>
                    <a:pt x="333124" y="78712"/>
                  </a:cubicBezTo>
                  <a:cubicBezTo>
                    <a:pt x="327406" y="58959"/>
                    <a:pt x="309205" y="45454"/>
                    <a:pt x="288643" y="45708"/>
                  </a:cubicBezTo>
                  <a:cubicBezTo>
                    <a:pt x="261534" y="45708"/>
                    <a:pt x="231493" y="66663"/>
                    <a:pt x="199622" y="88847"/>
                  </a:cubicBezTo>
                  <a:cubicBezTo>
                    <a:pt x="164894" y="113040"/>
                    <a:pt x="125546" y="140472"/>
                    <a:pt x="88589" y="140472"/>
                  </a:cubicBezTo>
                  <a:cubicBezTo>
                    <a:pt x="50187" y="140509"/>
                    <a:pt x="19026" y="109409"/>
                    <a:pt x="18989" y="71007"/>
                  </a:cubicBezTo>
                  <a:cubicBezTo>
                    <a:pt x="18968" y="49953"/>
                    <a:pt x="28488" y="30024"/>
                    <a:pt x="44879" y="16809"/>
                  </a:cubicBezTo>
                  <a:close/>
                </a:path>
              </a:pathLst>
            </a:custGeom>
            <a:solidFill>
              <a:srgbClr val="000000"/>
            </a:solidFill>
            <a:ln w="9525" cap="flat">
              <a:noFill/>
              <a:prstDash val="solid"/>
              <a:miter/>
            </a:ln>
          </p:spPr>
          <p:txBody>
            <a:bodyPr rtlCol="0" anchor="ctr"/>
            <a:lstStyle/>
            <a:p>
              <a:endParaRPr lang="en-US"/>
            </a:p>
          </p:txBody>
        </p:sp>
      </p:grpSp>
      <p:grpSp>
        <p:nvGrpSpPr>
          <p:cNvPr id="32" name="Graphic 20" descr="Egg outline">
            <a:extLst>
              <a:ext uri="{FF2B5EF4-FFF2-40B4-BE49-F238E27FC236}">
                <a16:creationId xmlns:a16="http://schemas.microsoft.com/office/drawing/2014/main" id="{0385F63C-7D93-C319-C1B5-33A25BA08AE6}"/>
              </a:ext>
            </a:extLst>
          </p:cNvPr>
          <p:cNvGrpSpPr/>
          <p:nvPr/>
        </p:nvGrpSpPr>
        <p:grpSpPr>
          <a:xfrm>
            <a:off x="11346514" y="3541565"/>
            <a:ext cx="533399" cy="695325"/>
            <a:chOff x="11346514" y="3541565"/>
            <a:chExt cx="533399" cy="695325"/>
          </a:xfrm>
          <a:solidFill>
            <a:srgbClr val="000000"/>
          </a:solidFill>
        </p:grpSpPr>
        <p:sp>
          <p:nvSpPr>
            <p:cNvPr id="33" name="Freeform: Shape 32">
              <a:extLst>
                <a:ext uri="{FF2B5EF4-FFF2-40B4-BE49-F238E27FC236}">
                  <a16:creationId xmlns:a16="http://schemas.microsoft.com/office/drawing/2014/main" id="{3B09FC2F-6C11-FD5B-7728-A74777CAF369}"/>
                </a:ext>
              </a:extLst>
            </p:cNvPr>
            <p:cNvSpPr/>
            <p:nvPr/>
          </p:nvSpPr>
          <p:spPr>
            <a:xfrm>
              <a:off x="11346514" y="3541565"/>
              <a:ext cx="533399" cy="695325"/>
            </a:xfrm>
            <a:custGeom>
              <a:avLst/>
              <a:gdLst>
                <a:gd name="connsiteX0" fmla="*/ 266700 w 533399"/>
                <a:gd name="connsiteY0" fmla="*/ 0 h 695325"/>
                <a:gd name="connsiteX1" fmla="*/ 0 w 533399"/>
                <a:gd name="connsiteY1" fmla="*/ 398793 h 695325"/>
                <a:gd name="connsiteX2" fmla="*/ 266700 w 533399"/>
                <a:gd name="connsiteY2" fmla="*/ 695325 h 695325"/>
                <a:gd name="connsiteX3" fmla="*/ 533400 w 533399"/>
                <a:gd name="connsiteY3" fmla="*/ 398793 h 695325"/>
                <a:gd name="connsiteX4" fmla="*/ 266700 w 533399"/>
                <a:gd name="connsiteY4" fmla="*/ 0 h 695325"/>
                <a:gd name="connsiteX5" fmla="*/ 266700 w 533399"/>
                <a:gd name="connsiteY5" fmla="*/ 676275 h 695325"/>
                <a:gd name="connsiteX6" fmla="*/ 82920 w 533399"/>
                <a:gd name="connsiteY6" fmla="*/ 596172 h 695325"/>
                <a:gd name="connsiteX7" fmla="*/ 19050 w 533399"/>
                <a:gd name="connsiteY7" fmla="*/ 398793 h 695325"/>
                <a:gd name="connsiteX8" fmla="*/ 266700 w 533399"/>
                <a:gd name="connsiteY8" fmla="*/ 19050 h 695325"/>
                <a:gd name="connsiteX9" fmla="*/ 443114 w 533399"/>
                <a:gd name="connsiteY9" fmla="*/ 142321 h 695325"/>
                <a:gd name="connsiteX10" fmla="*/ 514350 w 533399"/>
                <a:gd name="connsiteY10" fmla="*/ 398793 h 695325"/>
                <a:gd name="connsiteX11" fmla="*/ 448774 w 533399"/>
                <a:gd name="connsiteY11" fmla="*/ 596077 h 695325"/>
                <a:gd name="connsiteX12" fmla="*/ 266700 w 533399"/>
                <a:gd name="connsiteY12" fmla="*/ 676275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3399" h="695325">
                  <a:moveTo>
                    <a:pt x="266700" y="0"/>
                  </a:moveTo>
                  <a:cubicBezTo>
                    <a:pt x="93288" y="0"/>
                    <a:pt x="0" y="220266"/>
                    <a:pt x="0" y="398793"/>
                  </a:cubicBezTo>
                  <a:cubicBezTo>
                    <a:pt x="0" y="562394"/>
                    <a:pt x="93288" y="695325"/>
                    <a:pt x="266700" y="695325"/>
                  </a:cubicBezTo>
                  <a:cubicBezTo>
                    <a:pt x="435350" y="695325"/>
                    <a:pt x="533400" y="562394"/>
                    <a:pt x="533400" y="398793"/>
                  </a:cubicBezTo>
                  <a:cubicBezTo>
                    <a:pt x="533400" y="220266"/>
                    <a:pt x="424986" y="0"/>
                    <a:pt x="266700" y="0"/>
                  </a:cubicBezTo>
                  <a:close/>
                  <a:moveTo>
                    <a:pt x="266700" y="676275"/>
                  </a:moveTo>
                  <a:cubicBezTo>
                    <a:pt x="190396" y="676275"/>
                    <a:pt x="126845" y="648575"/>
                    <a:pt x="82920" y="596172"/>
                  </a:cubicBezTo>
                  <a:cubicBezTo>
                    <a:pt x="41733" y="547036"/>
                    <a:pt x="19050" y="476939"/>
                    <a:pt x="19050" y="398793"/>
                  </a:cubicBezTo>
                  <a:cubicBezTo>
                    <a:pt x="19050" y="216165"/>
                    <a:pt x="113733" y="19050"/>
                    <a:pt x="266700" y="19050"/>
                  </a:cubicBezTo>
                  <a:cubicBezTo>
                    <a:pt x="332295" y="19050"/>
                    <a:pt x="394947" y="62828"/>
                    <a:pt x="443114" y="142321"/>
                  </a:cubicBezTo>
                  <a:cubicBezTo>
                    <a:pt x="488880" y="220110"/>
                    <a:pt x="513442" y="308543"/>
                    <a:pt x="514350" y="398793"/>
                  </a:cubicBezTo>
                  <a:cubicBezTo>
                    <a:pt x="514350" y="476224"/>
                    <a:pt x="491061" y="546288"/>
                    <a:pt x="448774" y="596077"/>
                  </a:cubicBezTo>
                  <a:cubicBezTo>
                    <a:pt x="404214" y="648543"/>
                    <a:pt x="341254" y="676275"/>
                    <a:pt x="266700" y="676275"/>
                  </a:cubicBezTo>
                  <a:close/>
                </a:path>
              </a:pathLst>
            </a:custGeom>
            <a:solidFill>
              <a:srgbClr val="00000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2A2D6C7-DF80-7D13-93B0-050AD409F573}"/>
                </a:ext>
              </a:extLst>
            </p:cNvPr>
            <p:cNvSpPr/>
            <p:nvPr/>
          </p:nvSpPr>
          <p:spPr>
            <a:xfrm>
              <a:off x="11428221" y="3678989"/>
              <a:ext cx="89800" cy="195950"/>
            </a:xfrm>
            <a:custGeom>
              <a:avLst/>
              <a:gdLst>
                <a:gd name="connsiteX0" fmla="*/ 9541 w 89800"/>
                <a:gd name="connsiteY0" fmla="*/ 195951 h 195950"/>
                <a:gd name="connsiteX1" fmla="*/ 8035 w 89800"/>
                <a:gd name="connsiteY1" fmla="*/ 195835 h 195950"/>
                <a:gd name="connsiteX2" fmla="*/ 118 w 89800"/>
                <a:gd name="connsiteY2" fmla="*/ 184933 h 195950"/>
                <a:gd name="connsiteX3" fmla="*/ 48729 w 89800"/>
                <a:gd name="connsiteY3" fmla="*/ 38845 h 195950"/>
                <a:gd name="connsiteX4" fmla="*/ 72961 w 89800"/>
                <a:gd name="connsiteY4" fmla="*/ 3423 h 195950"/>
                <a:gd name="connsiteX5" fmla="*/ 86378 w 89800"/>
                <a:gd name="connsiteY5" fmla="*/ 2212 h 195950"/>
                <a:gd name="connsiteX6" fmla="*/ 87588 w 89800"/>
                <a:gd name="connsiteY6" fmla="*/ 15630 h 195950"/>
                <a:gd name="connsiteX7" fmla="*/ 87583 w 89800"/>
                <a:gd name="connsiteY7" fmla="*/ 15636 h 195950"/>
                <a:gd name="connsiteX8" fmla="*/ 65291 w 89800"/>
                <a:gd name="connsiteY8" fmla="*/ 48257 h 195950"/>
                <a:gd name="connsiteX9" fmla="*/ 18936 w 89800"/>
                <a:gd name="connsiteY9" fmla="*/ 187918 h 195950"/>
                <a:gd name="connsiteX10" fmla="*/ 9542 w 89800"/>
                <a:gd name="connsiteY10" fmla="*/ 195951 h 19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800" h="195950">
                  <a:moveTo>
                    <a:pt x="9541" y="195951"/>
                  </a:moveTo>
                  <a:cubicBezTo>
                    <a:pt x="9037" y="195951"/>
                    <a:pt x="8533" y="195912"/>
                    <a:pt x="8035" y="195835"/>
                  </a:cubicBezTo>
                  <a:cubicBezTo>
                    <a:pt x="2839" y="195008"/>
                    <a:pt x="-704" y="190128"/>
                    <a:pt x="118" y="184933"/>
                  </a:cubicBezTo>
                  <a:cubicBezTo>
                    <a:pt x="7686" y="133776"/>
                    <a:pt x="24138" y="84336"/>
                    <a:pt x="48729" y="38845"/>
                  </a:cubicBezTo>
                  <a:cubicBezTo>
                    <a:pt x="55740" y="26342"/>
                    <a:pt x="63848" y="14488"/>
                    <a:pt x="72961" y="3423"/>
                  </a:cubicBezTo>
                  <a:cubicBezTo>
                    <a:pt x="76332" y="-617"/>
                    <a:pt x="82338" y="-1159"/>
                    <a:pt x="86378" y="2212"/>
                  </a:cubicBezTo>
                  <a:cubicBezTo>
                    <a:pt x="90417" y="5583"/>
                    <a:pt x="90959" y="11591"/>
                    <a:pt x="87588" y="15630"/>
                  </a:cubicBezTo>
                  <a:cubicBezTo>
                    <a:pt x="87587" y="15632"/>
                    <a:pt x="87585" y="15634"/>
                    <a:pt x="87583" y="15636"/>
                  </a:cubicBezTo>
                  <a:cubicBezTo>
                    <a:pt x="79199" y="25828"/>
                    <a:pt x="71739" y="36744"/>
                    <a:pt x="65291" y="48257"/>
                  </a:cubicBezTo>
                  <a:cubicBezTo>
                    <a:pt x="41823" y="91756"/>
                    <a:pt x="26135" y="139020"/>
                    <a:pt x="18936" y="187918"/>
                  </a:cubicBezTo>
                  <a:cubicBezTo>
                    <a:pt x="18201" y="192540"/>
                    <a:pt x="14220" y="195943"/>
                    <a:pt x="9542" y="195951"/>
                  </a:cubicBezTo>
                  <a:close/>
                </a:path>
              </a:pathLst>
            </a:custGeom>
            <a:solidFill>
              <a:srgbClr val="000000"/>
            </a:solidFill>
            <a:ln w="9525" cap="flat">
              <a:noFill/>
              <a:prstDash val="solid"/>
              <a:miter/>
            </a:ln>
          </p:spPr>
          <p:txBody>
            <a:bodyPr rtlCol="0" anchor="ctr"/>
            <a:lstStyle/>
            <a:p>
              <a:endParaRPr lang="en-US"/>
            </a:p>
          </p:txBody>
        </p:sp>
      </p:grpSp>
      <p:grpSp>
        <p:nvGrpSpPr>
          <p:cNvPr id="35" name="Graphic 8" descr="Germ outline">
            <a:extLst>
              <a:ext uri="{FF2B5EF4-FFF2-40B4-BE49-F238E27FC236}">
                <a16:creationId xmlns:a16="http://schemas.microsoft.com/office/drawing/2014/main" id="{3AB50162-3F9D-4BD6-04DC-32541BF8BEC5}"/>
              </a:ext>
            </a:extLst>
          </p:cNvPr>
          <p:cNvGrpSpPr/>
          <p:nvPr/>
        </p:nvGrpSpPr>
        <p:grpSpPr>
          <a:xfrm>
            <a:off x="11270208" y="5624391"/>
            <a:ext cx="721992" cy="790661"/>
            <a:chOff x="11270208" y="5624391"/>
            <a:chExt cx="721992" cy="790661"/>
          </a:xfrm>
          <a:solidFill>
            <a:srgbClr val="000000"/>
          </a:solidFill>
        </p:grpSpPr>
        <p:sp>
          <p:nvSpPr>
            <p:cNvPr id="36" name="Freeform: Shape 35">
              <a:extLst>
                <a:ext uri="{FF2B5EF4-FFF2-40B4-BE49-F238E27FC236}">
                  <a16:creationId xmlns:a16="http://schemas.microsoft.com/office/drawing/2014/main" id="{83D650C2-FEAA-307A-BBB4-E25D696A0809}"/>
                </a:ext>
              </a:extLst>
            </p:cNvPr>
            <p:cNvSpPr/>
            <p:nvPr/>
          </p:nvSpPr>
          <p:spPr>
            <a:xfrm>
              <a:off x="11270208" y="5624391"/>
              <a:ext cx="721992" cy="588174"/>
            </a:xfrm>
            <a:custGeom>
              <a:avLst/>
              <a:gdLst>
                <a:gd name="connsiteX0" fmla="*/ 719204 w 721992"/>
                <a:gd name="connsiteY0" fmla="*/ 571917 h 588174"/>
                <a:gd name="connsiteX1" fmla="*/ 614848 w 721992"/>
                <a:gd name="connsiteY1" fmla="*/ 467551 h 588174"/>
                <a:gd name="connsiteX2" fmla="*/ 632205 w 721992"/>
                <a:gd name="connsiteY2" fmla="*/ 335019 h 588174"/>
                <a:gd name="connsiteX3" fmla="*/ 624307 w 721992"/>
                <a:gd name="connsiteY3" fmla="*/ 299244 h 588174"/>
                <a:gd name="connsiteX4" fmla="*/ 484097 w 721992"/>
                <a:gd name="connsiteY4" fmla="*/ 77932 h 588174"/>
                <a:gd name="connsiteX5" fmla="*/ 405639 w 721992"/>
                <a:gd name="connsiteY5" fmla="*/ 60394 h 588174"/>
                <a:gd name="connsiteX6" fmla="*/ 401102 w 721992"/>
                <a:gd name="connsiteY6" fmla="*/ 63594 h 588174"/>
                <a:gd name="connsiteX7" fmla="*/ 389075 w 721992"/>
                <a:gd name="connsiteY7" fmla="*/ 140352 h 588174"/>
                <a:gd name="connsiteX8" fmla="*/ 439835 w 721992"/>
                <a:gd name="connsiteY8" fmla="*/ 225170 h 588174"/>
                <a:gd name="connsiteX9" fmla="*/ 231401 w 721992"/>
                <a:gd name="connsiteY9" fmla="*/ 16736 h 588174"/>
                <a:gd name="connsiteX10" fmla="*/ 151321 w 721992"/>
                <a:gd name="connsiteY10" fmla="*/ 16436 h 588174"/>
                <a:gd name="connsiteX11" fmla="*/ 134620 w 721992"/>
                <a:gd name="connsiteY11" fmla="*/ 54612 h 588174"/>
                <a:gd name="connsiteX12" fmla="*/ 123672 w 721992"/>
                <a:gd name="connsiteY12" fmla="*/ 43665 h 588174"/>
                <a:gd name="connsiteX13" fmla="*/ 43268 w 721992"/>
                <a:gd name="connsiteY13" fmla="*/ 43430 h 588174"/>
                <a:gd name="connsiteX14" fmla="*/ 43034 w 721992"/>
                <a:gd name="connsiteY14" fmla="*/ 123835 h 588174"/>
                <a:gd name="connsiteX15" fmla="*/ 43268 w 721992"/>
                <a:gd name="connsiteY15" fmla="*/ 124069 h 588174"/>
                <a:gd name="connsiteX16" fmla="*/ 53871 w 721992"/>
                <a:gd name="connsiteY16" fmla="*/ 134672 h 588174"/>
                <a:gd name="connsiteX17" fmla="*/ 66 w 721992"/>
                <a:gd name="connsiteY17" fmla="*/ 193909 h 588174"/>
                <a:gd name="connsiteX18" fmla="*/ 16753 w 721992"/>
                <a:gd name="connsiteY18" fmla="*/ 231383 h 588174"/>
                <a:gd name="connsiteX19" fmla="*/ 55002 w 721992"/>
                <a:gd name="connsiteY19" fmla="*/ 269633 h 588174"/>
                <a:gd name="connsiteX20" fmla="*/ 53867 w 721992"/>
                <a:gd name="connsiteY20" fmla="*/ 269627 h 588174"/>
                <a:gd name="connsiteX21" fmla="*/ 12647 w 721992"/>
                <a:gd name="connsiteY21" fmla="*/ 290329 h 588174"/>
                <a:gd name="connsiteX22" fmla="*/ 17823 w 721992"/>
                <a:gd name="connsiteY22" fmla="*/ 368036 h 588174"/>
                <a:gd name="connsiteX23" fmla="*/ 50751 w 721992"/>
                <a:gd name="connsiteY23" fmla="*/ 400964 h 588174"/>
                <a:gd name="connsiteX24" fmla="*/ 61667 w 721992"/>
                <a:gd name="connsiteY24" fmla="*/ 384941 h 588174"/>
                <a:gd name="connsiteX25" fmla="*/ 31292 w 721992"/>
                <a:gd name="connsiteY25" fmla="*/ 354567 h 588174"/>
                <a:gd name="connsiteX26" fmla="*/ 27335 w 721992"/>
                <a:gd name="connsiteY26" fmla="*/ 302459 h 588174"/>
                <a:gd name="connsiteX27" fmla="*/ 54769 w 721992"/>
                <a:gd name="connsiteY27" fmla="*/ 288659 h 588174"/>
                <a:gd name="connsiteX28" fmla="*/ 84748 w 721992"/>
                <a:gd name="connsiteY28" fmla="*/ 299161 h 588174"/>
                <a:gd name="connsiteX29" fmla="*/ 87311 w 721992"/>
                <a:gd name="connsiteY29" fmla="*/ 301942 h 588174"/>
                <a:gd name="connsiteX30" fmla="*/ 115659 w 721992"/>
                <a:gd name="connsiteY30" fmla="*/ 330291 h 588174"/>
                <a:gd name="connsiteX31" fmla="*/ 131518 w 721992"/>
                <a:gd name="connsiteY31" fmla="*/ 319214 h 588174"/>
                <a:gd name="connsiteX32" fmla="*/ 30222 w 721992"/>
                <a:gd name="connsiteY32" fmla="*/ 217915 h 588174"/>
                <a:gd name="connsiteX33" fmla="*/ 30222 w 721992"/>
                <a:gd name="connsiteY33" fmla="*/ 164471 h 588174"/>
                <a:gd name="connsiteX34" fmla="*/ 83665 w 721992"/>
                <a:gd name="connsiteY34" fmla="*/ 164471 h 588174"/>
                <a:gd name="connsiteX35" fmla="*/ 83679 w 721992"/>
                <a:gd name="connsiteY35" fmla="*/ 164481 h 588174"/>
                <a:gd name="connsiteX36" fmla="*/ 205208 w 721992"/>
                <a:gd name="connsiteY36" fmla="*/ 286010 h 588174"/>
                <a:gd name="connsiteX37" fmla="*/ 227078 w 721992"/>
                <a:gd name="connsiteY37" fmla="*/ 280942 h 588174"/>
                <a:gd name="connsiteX38" fmla="*/ 56737 w 721992"/>
                <a:gd name="connsiteY38" fmla="*/ 110600 h 588174"/>
                <a:gd name="connsiteX39" fmla="*/ 56786 w 721992"/>
                <a:gd name="connsiteY39" fmla="*/ 57134 h 588174"/>
                <a:gd name="connsiteX40" fmla="*/ 110204 w 721992"/>
                <a:gd name="connsiteY40" fmla="*/ 57134 h 588174"/>
                <a:gd name="connsiteX41" fmla="*/ 336259 w 721992"/>
                <a:gd name="connsiteY41" fmla="*/ 283189 h 588174"/>
                <a:gd name="connsiteX42" fmla="*/ 361437 w 721992"/>
                <a:gd name="connsiteY42" fmla="*/ 290323 h 588174"/>
                <a:gd name="connsiteX43" fmla="*/ 359611 w 721992"/>
                <a:gd name="connsiteY43" fmla="*/ 279604 h 588174"/>
                <a:gd name="connsiteX44" fmla="*/ 166136 w 721992"/>
                <a:gd name="connsiteY44" fmla="*/ 86128 h 588174"/>
                <a:gd name="connsiteX45" fmla="*/ 164489 w 721992"/>
                <a:gd name="connsiteY45" fmla="*/ 83649 h 588174"/>
                <a:gd name="connsiteX46" fmla="*/ 164489 w 721992"/>
                <a:gd name="connsiteY46" fmla="*/ 30205 h 588174"/>
                <a:gd name="connsiteX47" fmla="*/ 217932 w 721992"/>
                <a:gd name="connsiteY47" fmla="*/ 30205 h 588174"/>
                <a:gd name="connsiteX48" fmla="*/ 480823 w 721992"/>
                <a:gd name="connsiteY48" fmla="*/ 293096 h 588174"/>
                <a:gd name="connsiteX49" fmla="*/ 494292 w 721992"/>
                <a:gd name="connsiteY49" fmla="*/ 293099 h 588174"/>
                <a:gd name="connsiteX50" fmla="*/ 495729 w 721992"/>
                <a:gd name="connsiteY50" fmla="*/ 281469 h 588174"/>
                <a:gd name="connsiteX51" fmla="*/ 405288 w 721992"/>
                <a:gd name="connsiteY51" fmla="*/ 130358 h 588174"/>
                <a:gd name="connsiteX52" fmla="*/ 412794 w 721992"/>
                <a:gd name="connsiteY52" fmla="*/ 78635 h 588174"/>
                <a:gd name="connsiteX53" fmla="*/ 465855 w 721992"/>
                <a:gd name="connsiteY53" fmla="*/ 85081 h 588174"/>
                <a:gd name="connsiteX54" fmla="*/ 468010 w 721992"/>
                <a:gd name="connsiteY54" fmla="*/ 88132 h 588174"/>
                <a:gd name="connsiteX55" fmla="*/ 608215 w 721992"/>
                <a:gd name="connsiteY55" fmla="*/ 309439 h 588174"/>
                <a:gd name="connsiteX56" fmla="*/ 613313 w 721992"/>
                <a:gd name="connsiteY56" fmla="*/ 332545 h 588174"/>
                <a:gd name="connsiteX57" fmla="*/ 595347 w 721992"/>
                <a:gd name="connsiteY57" fmla="*/ 469731 h 588174"/>
                <a:gd name="connsiteX58" fmla="*/ 598057 w 721992"/>
                <a:gd name="connsiteY58" fmla="*/ 477704 h 588174"/>
                <a:gd name="connsiteX59" fmla="*/ 705735 w 721992"/>
                <a:gd name="connsiteY59" fmla="*/ 585385 h 588174"/>
                <a:gd name="connsiteX60" fmla="*/ 719204 w 721992"/>
                <a:gd name="connsiteY60" fmla="*/ 585385 h 588174"/>
                <a:gd name="connsiteX61" fmla="*/ 719204 w 721992"/>
                <a:gd name="connsiteY61" fmla="*/ 571917 h 588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21992" h="588174">
                  <a:moveTo>
                    <a:pt x="719204" y="571917"/>
                  </a:moveTo>
                  <a:lnTo>
                    <a:pt x="614848" y="467551"/>
                  </a:lnTo>
                  <a:lnTo>
                    <a:pt x="632205" y="335019"/>
                  </a:lnTo>
                  <a:cubicBezTo>
                    <a:pt x="633828" y="322539"/>
                    <a:pt x="631034" y="309883"/>
                    <a:pt x="624307" y="299244"/>
                  </a:cubicBezTo>
                  <a:lnTo>
                    <a:pt x="484097" y="77932"/>
                  </a:lnTo>
                  <a:cubicBezTo>
                    <a:pt x="467274" y="51424"/>
                    <a:pt x="432148" y="43571"/>
                    <a:pt x="405639" y="60394"/>
                  </a:cubicBezTo>
                  <a:cubicBezTo>
                    <a:pt x="404076" y="61386"/>
                    <a:pt x="402562" y="62454"/>
                    <a:pt x="401102" y="63594"/>
                  </a:cubicBezTo>
                  <a:cubicBezTo>
                    <a:pt x="378157" y="82398"/>
                    <a:pt x="372982" y="115430"/>
                    <a:pt x="389075" y="140352"/>
                  </a:cubicBezTo>
                  <a:lnTo>
                    <a:pt x="439835" y="225170"/>
                  </a:lnTo>
                  <a:lnTo>
                    <a:pt x="231401" y="16736"/>
                  </a:lnTo>
                  <a:cubicBezTo>
                    <a:pt x="209371" y="-5461"/>
                    <a:pt x="173517" y="-5595"/>
                    <a:pt x="151321" y="16436"/>
                  </a:cubicBezTo>
                  <a:cubicBezTo>
                    <a:pt x="141104" y="26576"/>
                    <a:pt x="135132" y="40226"/>
                    <a:pt x="134620" y="54612"/>
                  </a:cubicBezTo>
                  <a:lnTo>
                    <a:pt x="123672" y="43665"/>
                  </a:lnTo>
                  <a:cubicBezTo>
                    <a:pt x="101534" y="21397"/>
                    <a:pt x="65536" y="21292"/>
                    <a:pt x="43268" y="43430"/>
                  </a:cubicBezTo>
                  <a:cubicBezTo>
                    <a:pt x="21000" y="65569"/>
                    <a:pt x="20896" y="101567"/>
                    <a:pt x="43034" y="123835"/>
                  </a:cubicBezTo>
                  <a:cubicBezTo>
                    <a:pt x="43112" y="123913"/>
                    <a:pt x="43190" y="123991"/>
                    <a:pt x="43268" y="124069"/>
                  </a:cubicBezTo>
                  <a:lnTo>
                    <a:pt x="53871" y="134672"/>
                  </a:lnTo>
                  <a:cubicBezTo>
                    <a:pt x="22655" y="136173"/>
                    <a:pt x="-1434" y="162693"/>
                    <a:pt x="66" y="193909"/>
                  </a:cubicBezTo>
                  <a:cubicBezTo>
                    <a:pt x="746" y="208048"/>
                    <a:pt x="6700" y="221419"/>
                    <a:pt x="16753" y="231383"/>
                  </a:cubicBezTo>
                  <a:lnTo>
                    <a:pt x="55002" y="269633"/>
                  </a:lnTo>
                  <a:cubicBezTo>
                    <a:pt x="54623" y="269644"/>
                    <a:pt x="54247" y="269609"/>
                    <a:pt x="53867" y="269627"/>
                  </a:cubicBezTo>
                  <a:cubicBezTo>
                    <a:pt x="37828" y="270427"/>
                    <a:pt x="22866" y="277942"/>
                    <a:pt x="12647" y="290329"/>
                  </a:cubicBezTo>
                  <a:cubicBezTo>
                    <a:pt x="-5674" y="313768"/>
                    <a:pt x="-3444" y="347234"/>
                    <a:pt x="17823" y="368036"/>
                  </a:cubicBezTo>
                  <a:lnTo>
                    <a:pt x="50751" y="400964"/>
                  </a:lnTo>
                  <a:cubicBezTo>
                    <a:pt x="54208" y="395492"/>
                    <a:pt x="57831" y="390135"/>
                    <a:pt x="61667" y="384941"/>
                  </a:cubicBezTo>
                  <a:lnTo>
                    <a:pt x="31292" y="354567"/>
                  </a:lnTo>
                  <a:cubicBezTo>
                    <a:pt x="16902" y="340737"/>
                    <a:pt x="15198" y="318303"/>
                    <a:pt x="27335" y="302459"/>
                  </a:cubicBezTo>
                  <a:cubicBezTo>
                    <a:pt x="34095" y="294158"/>
                    <a:pt x="44076" y="289137"/>
                    <a:pt x="54769" y="288659"/>
                  </a:cubicBezTo>
                  <a:cubicBezTo>
                    <a:pt x="65773" y="287953"/>
                    <a:pt x="76590" y="291743"/>
                    <a:pt x="84748" y="299161"/>
                  </a:cubicBezTo>
                  <a:lnTo>
                    <a:pt x="87311" y="301942"/>
                  </a:lnTo>
                  <a:lnTo>
                    <a:pt x="115659" y="330291"/>
                  </a:lnTo>
                  <a:cubicBezTo>
                    <a:pt x="120797" y="326402"/>
                    <a:pt x="126101" y="322729"/>
                    <a:pt x="131518" y="319214"/>
                  </a:cubicBezTo>
                  <a:lnTo>
                    <a:pt x="30222" y="217915"/>
                  </a:lnTo>
                  <a:cubicBezTo>
                    <a:pt x="15464" y="203157"/>
                    <a:pt x="15464" y="179229"/>
                    <a:pt x="30222" y="164471"/>
                  </a:cubicBezTo>
                  <a:cubicBezTo>
                    <a:pt x="44980" y="149713"/>
                    <a:pt x="68907" y="149713"/>
                    <a:pt x="83665" y="164471"/>
                  </a:cubicBezTo>
                  <a:lnTo>
                    <a:pt x="83679" y="164481"/>
                  </a:lnTo>
                  <a:lnTo>
                    <a:pt x="205208" y="286010"/>
                  </a:lnTo>
                  <a:cubicBezTo>
                    <a:pt x="212384" y="284022"/>
                    <a:pt x="219674" y="282334"/>
                    <a:pt x="227078" y="280942"/>
                  </a:cubicBezTo>
                  <a:lnTo>
                    <a:pt x="56737" y="110600"/>
                  </a:lnTo>
                  <a:cubicBezTo>
                    <a:pt x="41986" y="95823"/>
                    <a:pt x="42008" y="71885"/>
                    <a:pt x="56786" y="57134"/>
                  </a:cubicBezTo>
                  <a:cubicBezTo>
                    <a:pt x="71545" y="42402"/>
                    <a:pt x="95445" y="42402"/>
                    <a:pt x="110204" y="57134"/>
                  </a:cubicBezTo>
                  <a:lnTo>
                    <a:pt x="336259" y="283189"/>
                  </a:lnTo>
                  <a:cubicBezTo>
                    <a:pt x="344817" y="285164"/>
                    <a:pt x="353210" y="287542"/>
                    <a:pt x="361437" y="290323"/>
                  </a:cubicBezTo>
                  <a:cubicBezTo>
                    <a:pt x="363152" y="286723"/>
                    <a:pt x="362421" y="282434"/>
                    <a:pt x="359611" y="279604"/>
                  </a:cubicBezTo>
                  <a:lnTo>
                    <a:pt x="166136" y="86128"/>
                  </a:lnTo>
                  <a:cubicBezTo>
                    <a:pt x="165723" y="85219"/>
                    <a:pt x="165167" y="84381"/>
                    <a:pt x="164489" y="83649"/>
                  </a:cubicBezTo>
                  <a:cubicBezTo>
                    <a:pt x="149731" y="68891"/>
                    <a:pt x="149731" y="44963"/>
                    <a:pt x="164489" y="30205"/>
                  </a:cubicBezTo>
                  <a:cubicBezTo>
                    <a:pt x="179247" y="15447"/>
                    <a:pt x="203174" y="15447"/>
                    <a:pt x="217932" y="30205"/>
                  </a:cubicBezTo>
                  <a:lnTo>
                    <a:pt x="480823" y="293096"/>
                  </a:lnTo>
                  <a:cubicBezTo>
                    <a:pt x="484541" y="296816"/>
                    <a:pt x="490572" y="296817"/>
                    <a:pt x="494292" y="293099"/>
                  </a:cubicBezTo>
                  <a:cubicBezTo>
                    <a:pt x="497381" y="290010"/>
                    <a:pt x="497973" y="285216"/>
                    <a:pt x="495729" y="281469"/>
                  </a:cubicBezTo>
                  <a:lnTo>
                    <a:pt x="405288" y="130358"/>
                  </a:lnTo>
                  <a:cubicBezTo>
                    <a:pt x="394260" y="113719"/>
                    <a:pt x="397492" y="91452"/>
                    <a:pt x="412794" y="78635"/>
                  </a:cubicBezTo>
                  <a:cubicBezTo>
                    <a:pt x="429227" y="65763"/>
                    <a:pt x="452983" y="68649"/>
                    <a:pt x="465855" y="85081"/>
                  </a:cubicBezTo>
                  <a:cubicBezTo>
                    <a:pt x="466623" y="86062"/>
                    <a:pt x="467342" y="87080"/>
                    <a:pt x="468010" y="88132"/>
                  </a:cubicBezTo>
                  <a:lnTo>
                    <a:pt x="608215" y="309439"/>
                  </a:lnTo>
                  <a:cubicBezTo>
                    <a:pt x="612559" y="316309"/>
                    <a:pt x="614363" y="324484"/>
                    <a:pt x="613313" y="332545"/>
                  </a:cubicBezTo>
                  <a:lnTo>
                    <a:pt x="595347" y="469731"/>
                  </a:lnTo>
                  <a:cubicBezTo>
                    <a:pt x="594964" y="472666"/>
                    <a:pt x="595966" y="475611"/>
                    <a:pt x="598057" y="477704"/>
                  </a:cubicBezTo>
                  <a:lnTo>
                    <a:pt x="705735" y="585385"/>
                  </a:lnTo>
                  <a:cubicBezTo>
                    <a:pt x="709454" y="589104"/>
                    <a:pt x="715484" y="589104"/>
                    <a:pt x="719204" y="585385"/>
                  </a:cubicBezTo>
                  <a:cubicBezTo>
                    <a:pt x="722923" y="581666"/>
                    <a:pt x="722923" y="575636"/>
                    <a:pt x="719204" y="571917"/>
                  </a:cubicBezTo>
                  <a:close/>
                </a:path>
              </a:pathLst>
            </a:custGeom>
            <a:solidFill>
              <a:srgbClr val="000000"/>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E0C5571-8B71-F74A-1E57-6E53578038A9}"/>
                </a:ext>
              </a:extLst>
            </p:cNvPr>
            <p:cNvSpPr/>
            <p:nvPr/>
          </p:nvSpPr>
          <p:spPr>
            <a:xfrm>
              <a:off x="11739927" y="6336491"/>
              <a:ext cx="63774" cy="64492"/>
            </a:xfrm>
            <a:custGeom>
              <a:avLst/>
              <a:gdLst>
                <a:gd name="connsiteX0" fmla="*/ 12677 w 63774"/>
                <a:gd name="connsiteY0" fmla="*/ 0 h 64492"/>
                <a:gd name="connsiteX1" fmla="*/ 0 w 63774"/>
                <a:gd name="connsiteY1" fmla="*/ 14260 h 64492"/>
                <a:gd name="connsiteX2" fmla="*/ 47563 w 63774"/>
                <a:gd name="connsiteY2" fmla="*/ 61749 h 64492"/>
                <a:gd name="connsiteX3" fmla="*/ 61031 w 63774"/>
                <a:gd name="connsiteY3" fmla="*/ 61656 h 64492"/>
                <a:gd name="connsiteX4" fmla="*/ 61022 w 63774"/>
                <a:gd name="connsiteY4" fmla="*/ 48271 h 6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74" h="64492">
                  <a:moveTo>
                    <a:pt x="12677" y="0"/>
                  </a:moveTo>
                  <a:cubicBezTo>
                    <a:pt x="8635" y="4918"/>
                    <a:pt x="4377" y="9644"/>
                    <a:pt x="0" y="14260"/>
                  </a:cubicBezTo>
                  <a:lnTo>
                    <a:pt x="47563" y="61749"/>
                  </a:lnTo>
                  <a:cubicBezTo>
                    <a:pt x="51307" y="65443"/>
                    <a:pt x="57338" y="65401"/>
                    <a:pt x="61031" y="61656"/>
                  </a:cubicBezTo>
                  <a:cubicBezTo>
                    <a:pt x="64693" y="57944"/>
                    <a:pt x="64689" y="51978"/>
                    <a:pt x="61022" y="48271"/>
                  </a:cubicBezTo>
                  <a:close/>
                </a:path>
              </a:pathLst>
            </a:custGeom>
            <a:solidFill>
              <a:srgbClr val="000000"/>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BC28D676-6306-4C6B-C3EA-6FB2AA5DFB92}"/>
                </a:ext>
              </a:extLst>
            </p:cNvPr>
            <p:cNvSpPr/>
            <p:nvPr/>
          </p:nvSpPr>
          <p:spPr>
            <a:xfrm>
              <a:off x="11298868" y="5919753"/>
              <a:ext cx="495299" cy="495300"/>
            </a:xfrm>
            <a:custGeom>
              <a:avLst/>
              <a:gdLst>
                <a:gd name="connsiteX0" fmla="*/ 247650 w 495299"/>
                <a:gd name="connsiteY0" fmla="*/ 0 h 495300"/>
                <a:gd name="connsiteX1" fmla="*/ 0 w 495299"/>
                <a:gd name="connsiteY1" fmla="*/ 247650 h 495300"/>
                <a:gd name="connsiteX2" fmla="*/ 247650 w 495299"/>
                <a:gd name="connsiteY2" fmla="*/ 495300 h 495300"/>
                <a:gd name="connsiteX3" fmla="*/ 495300 w 495299"/>
                <a:gd name="connsiteY3" fmla="*/ 247650 h 495300"/>
                <a:gd name="connsiteX4" fmla="*/ 247650 w 495299"/>
                <a:gd name="connsiteY4" fmla="*/ 0 h 495300"/>
                <a:gd name="connsiteX5" fmla="*/ 247650 w 495299"/>
                <a:gd name="connsiteY5" fmla="*/ 476250 h 495300"/>
                <a:gd name="connsiteX6" fmla="*/ 19050 w 495299"/>
                <a:gd name="connsiteY6" fmla="*/ 247650 h 495300"/>
                <a:gd name="connsiteX7" fmla="*/ 247650 w 495299"/>
                <a:gd name="connsiteY7" fmla="*/ 19050 h 495300"/>
                <a:gd name="connsiteX8" fmla="*/ 476250 w 495299"/>
                <a:gd name="connsiteY8" fmla="*/ 247650 h 495300"/>
                <a:gd name="connsiteX9" fmla="*/ 247650 w 495299"/>
                <a:gd name="connsiteY9" fmla="*/ 47625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299" h="495300">
                  <a:moveTo>
                    <a:pt x="247650" y="0"/>
                  </a:moveTo>
                  <a:cubicBezTo>
                    <a:pt x="110877" y="0"/>
                    <a:pt x="0" y="110877"/>
                    <a:pt x="0" y="247650"/>
                  </a:cubicBezTo>
                  <a:cubicBezTo>
                    <a:pt x="0" y="384423"/>
                    <a:pt x="110877" y="495300"/>
                    <a:pt x="247650" y="495300"/>
                  </a:cubicBezTo>
                  <a:cubicBezTo>
                    <a:pt x="384423" y="495300"/>
                    <a:pt x="495300" y="384423"/>
                    <a:pt x="495300" y="247650"/>
                  </a:cubicBezTo>
                  <a:cubicBezTo>
                    <a:pt x="495146" y="110941"/>
                    <a:pt x="384359" y="154"/>
                    <a:pt x="247650" y="0"/>
                  </a:cubicBezTo>
                  <a:close/>
                  <a:moveTo>
                    <a:pt x="247650" y="476250"/>
                  </a:moveTo>
                  <a:cubicBezTo>
                    <a:pt x="121398" y="476250"/>
                    <a:pt x="19050" y="373902"/>
                    <a:pt x="19050" y="247650"/>
                  </a:cubicBezTo>
                  <a:cubicBezTo>
                    <a:pt x="19050" y="121398"/>
                    <a:pt x="121398" y="19050"/>
                    <a:pt x="247650" y="19050"/>
                  </a:cubicBezTo>
                  <a:cubicBezTo>
                    <a:pt x="373903" y="19050"/>
                    <a:pt x="476250" y="121398"/>
                    <a:pt x="476250" y="247650"/>
                  </a:cubicBezTo>
                  <a:cubicBezTo>
                    <a:pt x="476106" y="373843"/>
                    <a:pt x="373843" y="476105"/>
                    <a:pt x="247650" y="476250"/>
                  </a:cubicBezTo>
                  <a:close/>
                </a:path>
              </a:pathLst>
            </a:custGeom>
            <a:solidFill>
              <a:srgbClr val="000000"/>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6AA8307-BD42-66CD-D93C-9F8421006116}"/>
                </a:ext>
              </a:extLst>
            </p:cNvPr>
            <p:cNvSpPr/>
            <p:nvPr/>
          </p:nvSpPr>
          <p:spPr>
            <a:xfrm>
              <a:off x="11540346" y="5984739"/>
              <a:ext cx="101416" cy="101416"/>
            </a:xfrm>
            <a:custGeom>
              <a:avLst/>
              <a:gdLst>
                <a:gd name="connsiteX0" fmla="*/ 50713 w 101416"/>
                <a:gd name="connsiteY0" fmla="*/ 101416 h 101416"/>
                <a:gd name="connsiteX1" fmla="*/ 101416 w 101416"/>
                <a:gd name="connsiteY1" fmla="*/ 50703 h 101416"/>
                <a:gd name="connsiteX2" fmla="*/ 50703 w 101416"/>
                <a:gd name="connsiteY2" fmla="*/ 0 h 101416"/>
                <a:gd name="connsiteX3" fmla="*/ 0 w 101416"/>
                <a:gd name="connsiteY3" fmla="*/ 50713 h 101416"/>
                <a:gd name="connsiteX4" fmla="*/ 50713 w 101416"/>
                <a:gd name="connsiteY4" fmla="*/ 101416 h 101416"/>
                <a:gd name="connsiteX5" fmla="*/ 50713 w 101416"/>
                <a:gd name="connsiteY5" fmla="*/ 19050 h 101416"/>
                <a:gd name="connsiteX6" fmla="*/ 82366 w 101416"/>
                <a:gd name="connsiteY6" fmla="*/ 50713 h 101416"/>
                <a:gd name="connsiteX7" fmla="*/ 50703 w 101416"/>
                <a:gd name="connsiteY7" fmla="*/ 82366 h 101416"/>
                <a:gd name="connsiteX8" fmla="*/ 19050 w 101416"/>
                <a:gd name="connsiteY8" fmla="*/ 50713 h 101416"/>
                <a:gd name="connsiteX9" fmla="*/ 50713 w 101416"/>
                <a:gd name="connsiteY9" fmla="*/ 19050 h 10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416" h="101416">
                  <a:moveTo>
                    <a:pt x="50713" y="101416"/>
                  </a:moveTo>
                  <a:cubicBezTo>
                    <a:pt x="78718" y="101415"/>
                    <a:pt x="101419" y="78709"/>
                    <a:pt x="101416" y="50703"/>
                  </a:cubicBezTo>
                  <a:cubicBezTo>
                    <a:pt x="101415" y="22698"/>
                    <a:pt x="78709" y="-3"/>
                    <a:pt x="50703" y="0"/>
                  </a:cubicBezTo>
                  <a:cubicBezTo>
                    <a:pt x="22698" y="3"/>
                    <a:pt x="-3" y="22708"/>
                    <a:pt x="0" y="50713"/>
                  </a:cubicBezTo>
                  <a:cubicBezTo>
                    <a:pt x="31" y="78707"/>
                    <a:pt x="22719" y="101391"/>
                    <a:pt x="50713" y="101416"/>
                  </a:cubicBezTo>
                  <a:close/>
                  <a:moveTo>
                    <a:pt x="50713" y="19050"/>
                  </a:moveTo>
                  <a:cubicBezTo>
                    <a:pt x="68197" y="19053"/>
                    <a:pt x="82369" y="33229"/>
                    <a:pt x="82366" y="50713"/>
                  </a:cubicBezTo>
                  <a:cubicBezTo>
                    <a:pt x="82365" y="68198"/>
                    <a:pt x="68189" y="82369"/>
                    <a:pt x="50703" y="82366"/>
                  </a:cubicBezTo>
                  <a:cubicBezTo>
                    <a:pt x="33222" y="82365"/>
                    <a:pt x="19052" y="68194"/>
                    <a:pt x="19050" y="50713"/>
                  </a:cubicBezTo>
                  <a:cubicBezTo>
                    <a:pt x="19069" y="33234"/>
                    <a:pt x="33234" y="19069"/>
                    <a:pt x="50713" y="19050"/>
                  </a:cubicBezTo>
                  <a:close/>
                </a:path>
              </a:pathLst>
            </a:custGeom>
            <a:solidFill>
              <a:srgbClr val="000000"/>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7E6E3D3-82D7-E2CD-0AB0-5FD64F149450}"/>
                </a:ext>
              </a:extLst>
            </p:cNvPr>
            <p:cNvSpPr/>
            <p:nvPr/>
          </p:nvSpPr>
          <p:spPr>
            <a:xfrm>
              <a:off x="11533909" y="6118089"/>
              <a:ext cx="60238" cy="60237"/>
            </a:xfrm>
            <a:custGeom>
              <a:avLst/>
              <a:gdLst>
                <a:gd name="connsiteX0" fmla="*/ 30114 w 60238"/>
                <a:gd name="connsiteY0" fmla="*/ 60238 h 60237"/>
                <a:gd name="connsiteX1" fmla="*/ 60238 w 60238"/>
                <a:gd name="connsiteY1" fmla="*/ 30124 h 60237"/>
                <a:gd name="connsiteX2" fmla="*/ 30124 w 60238"/>
                <a:gd name="connsiteY2" fmla="*/ 0 h 60237"/>
                <a:gd name="connsiteX3" fmla="*/ 0 w 60238"/>
                <a:gd name="connsiteY3" fmla="*/ 30114 h 60237"/>
                <a:gd name="connsiteX4" fmla="*/ 0 w 60238"/>
                <a:gd name="connsiteY4" fmla="*/ 30119 h 60237"/>
                <a:gd name="connsiteX5" fmla="*/ 30114 w 60238"/>
                <a:gd name="connsiteY5" fmla="*/ 60238 h 60237"/>
                <a:gd name="connsiteX6" fmla="*/ 30114 w 60238"/>
                <a:gd name="connsiteY6" fmla="*/ 19050 h 60237"/>
                <a:gd name="connsiteX7" fmla="*/ 41188 w 60238"/>
                <a:gd name="connsiteY7" fmla="*/ 30114 h 60237"/>
                <a:gd name="connsiteX8" fmla="*/ 30124 w 60238"/>
                <a:gd name="connsiteY8" fmla="*/ 41188 h 60237"/>
                <a:gd name="connsiteX9" fmla="*/ 19050 w 60238"/>
                <a:gd name="connsiteY9" fmla="*/ 30124 h 60237"/>
                <a:gd name="connsiteX10" fmla="*/ 19050 w 60238"/>
                <a:gd name="connsiteY10" fmla="*/ 30119 h 60237"/>
                <a:gd name="connsiteX11" fmla="*/ 30114 w 60238"/>
                <a:gd name="connsiteY11" fmla="*/ 19050 h 6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238" h="60237">
                  <a:moveTo>
                    <a:pt x="30114" y="60238"/>
                  </a:moveTo>
                  <a:cubicBezTo>
                    <a:pt x="46749" y="60241"/>
                    <a:pt x="60235" y="46758"/>
                    <a:pt x="60238" y="30124"/>
                  </a:cubicBezTo>
                  <a:cubicBezTo>
                    <a:pt x="60241" y="13489"/>
                    <a:pt x="46758" y="3"/>
                    <a:pt x="30124" y="0"/>
                  </a:cubicBezTo>
                  <a:cubicBezTo>
                    <a:pt x="13489" y="-3"/>
                    <a:pt x="3" y="13480"/>
                    <a:pt x="0" y="30114"/>
                  </a:cubicBezTo>
                  <a:cubicBezTo>
                    <a:pt x="0" y="30116"/>
                    <a:pt x="0" y="30117"/>
                    <a:pt x="0" y="30119"/>
                  </a:cubicBezTo>
                  <a:cubicBezTo>
                    <a:pt x="20" y="46743"/>
                    <a:pt x="13490" y="60215"/>
                    <a:pt x="30114" y="60238"/>
                  </a:cubicBezTo>
                  <a:close/>
                  <a:moveTo>
                    <a:pt x="30114" y="19050"/>
                  </a:moveTo>
                  <a:cubicBezTo>
                    <a:pt x="36227" y="19047"/>
                    <a:pt x="41185" y="24001"/>
                    <a:pt x="41188" y="30114"/>
                  </a:cubicBezTo>
                  <a:cubicBezTo>
                    <a:pt x="41191" y="36227"/>
                    <a:pt x="36237" y="41185"/>
                    <a:pt x="30124" y="41188"/>
                  </a:cubicBezTo>
                  <a:cubicBezTo>
                    <a:pt x="24011" y="41191"/>
                    <a:pt x="19053" y="36237"/>
                    <a:pt x="19050" y="30124"/>
                  </a:cubicBezTo>
                  <a:cubicBezTo>
                    <a:pt x="19050" y="30122"/>
                    <a:pt x="19050" y="30121"/>
                    <a:pt x="19050" y="30119"/>
                  </a:cubicBezTo>
                  <a:cubicBezTo>
                    <a:pt x="19058" y="24011"/>
                    <a:pt x="24006" y="19060"/>
                    <a:pt x="30114" y="19050"/>
                  </a:cubicBezTo>
                  <a:close/>
                </a:path>
              </a:pathLst>
            </a:custGeom>
            <a:solidFill>
              <a:srgbClr val="00000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03B11E7-2FAC-8712-F16F-8B9D11038325}"/>
                </a:ext>
              </a:extLst>
            </p:cNvPr>
            <p:cNvSpPr/>
            <p:nvPr/>
          </p:nvSpPr>
          <p:spPr>
            <a:xfrm>
              <a:off x="11648956" y="6108717"/>
              <a:ext cx="78518" cy="95071"/>
            </a:xfrm>
            <a:custGeom>
              <a:avLst/>
              <a:gdLst>
                <a:gd name="connsiteX0" fmla="*/ 46092 w 78518"/>
                <a:gd name="connsiteY0" fmla="*/ 3651 h 95071"/>
                <a:gd name="connsiteX1" fmla="*/ 18038 w 78518"/>
                <a:gd name="connsiteY1" fmla="*/ 2954 h 95071"/>
                <a:gd name="connsiteX2" fmla="*/ 2983 w 78518"/>
                <a:gd name="connsiteY2" fmla="*/ 44679 h 95071"/>
                <a:gd name="connsiteX3" fmla="*/ 15634 w 78518"/>
                <a:gd name="connsiteY3" fmla="*/ 58476 h 95071"/>
                <a:gd name="connsiteX4" fmla="*/ 41346 w 78518"/>
                <a:gd name="connsiteY4" fmla="*/ 94629 h 95071"/>
                <a:gd name="connsiteX5" fmla="*/ 77282 w 78518"/>
                <a:gd name="connsiteY5" fmla="*/ 70075 h 95071"/>
                <a:gd name="connsiteX6" fmla="*/ 46092 w 78518"/>
                <a:gd name="connsiteY6" fmla="*/ 3651 h 95071"/>
                <a:gd name="connsiteX7" fmla="*/ 58631 w 78518"/>
                <a:gd name="connsiteY7" fmla="*/ 66206 h 95071"/>
                <a:gd name="connsiteX8" fmla="*/ 51799 w 78518"/>
                <a:gd name="connsiteY8" fmla="*/ 74847 h 95071"/>
                <a:gd name="connsiteX9" fmla="*/ 35416 w 78518"/>
                <a:gd name="connsiteY9" fmla="*/ 68945 h 95071"/>
                <a:gd name="connsiteX10" fmla="*/ 34502 w 78518"/>
                <a:gd name="connsiteY10" fmla="*/ 61201 h 95071"/>
                <a:gd name="connsiteX11" fmla="*/ 25591 w 78518"/>
                <a:gd name="connsiteY11" fmla="*/ 42226 h 95071"/>
                <a:gd name="connsiteX12" fmla="*/ 20502 w 78518"/>
                <a:gd name="connsiteY12" fmla="*/ 25562 h 95071"/>
                <a:gd name="connsiteX13" fmla="*/ 26136 w 78518"/>
                <a:gd name="connsiteY13" fmla="*/ 20199 h 95071"/>
                <a:gd name="connsiteX14" fmla="*/ 37153 w 78518"/>
                <a:gd name="connsiteY14" fmla="*/ 20469 h 95071"/>
                <a:gd name="connsiteX15" fmla="*/ 58631 w 78518"/>
                <a:gd name="connsiteY15" fmla="*/ 66206 h 9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518" h="95071">
                  <a:moveTo>
                    <a:pt x="46092" y="3651"/>
                  </a:moveTo>
                  <a:cubicBezTo>
                    <a:pt x="37366" y="-959"/>
                    <a:pt x="26983" y="-1217"/>
                    <a:pt x="18038" y="2954"/>
                  </a:cubicBezTo>
                  <a:cubicBezTo>
                    <a:pt x="2359" y="10319"/>
                    <a:pt x="-4382" y="29000"/>
                    <a:pt x="2983" y="44679"/>
                  </a:cubicBezTo>
                  <a:cubicBezTo>
                    <a:pt x="5698" y="50459"/>
                    <a:pt x="10112" y="55272"/>
                    <a:pt x="15634" y="58476"/>
                  </a:cubicBezTo>
                  <a:cubicBezTo>
                    <a:pt x="12751" y="75559"/>
                    <a:pt x="24262" y="91746"/>
                    <a:pt x="41346" y="94629"/>
                  </a:cubicBezTo>
                  <a:cubicBezTo>
                    <a:pt x="57978" y="97436"/>
                    <a:pt x="73852" y="86589"/>
                    <a:pt x="77282" y="70075"/>
                  </a:cubicBezTo>
                  <a:cubicBezTo>
                    <a:pt x="82688" y="43476"/>
                    <a:pt x="70012" y="16480"/>
                    <a:pt x="46092" y="3651"/>
                  </a:cubicBezTo>
                  <a:close/>
                  <a:moveTo>
                    <a:pt x="58631" y="66206"/>
                  </a:moveTo>
                  <a:cubicBezTo>
                    <a:pt x="57834" y="69998"/>
                    <a:pt x="55305" y="73197"/>
                    <a:pt x="51799" y="74847"/>
                  </a:cubicBezTo>
                  <a:cubicBezTo>
                    <a:pt x="45645" y="77742"/>
                    <a:pt x="38310" y="75098"/>
                    <a:pt x="35416" y="68945"/>
                  </a:cubicBezTo>
                  <a:cubicBezTo>
                    <a:pt x="34280" y="66531"/>
                    <a:pt x="33960" y="63813"/>
                    <a:pt x="34502" y="61201"/>
                  </a:cubicBezTo>
                  <a:cubicBezTo>
                    <a:pt x="36057" y="53601"/>
                    <a:pt x="32433" y="45883"/>
                    <a:pt x="25591" y="42226"/>
                  </a:cubicBezTo>
                  <a:cubicBezTo>
                    <a:pt x="19584" y="39029"/>
                    <a:pt x="17305" y="31569"/>
                    <a:pt x="20502" y="25562"/>
                  </a:cubicBezTo>
                  <a:cubicBezTo>
                    <a:pt x="21751" y="23213"/>
                    <a:pt x="23728" y="21332"/>
                    <a:pt x="26136" y="20199"/>
                  </a:cubicBezTo>
                  <a:cubicBezTo>
                    <a:pt x="29651" y="18577"/>
                    <a:pt x="33721" y="18677"/>
                    <a:pt x="37153" y="20469"/>
                  </a:cubicBezTo>
                  <a:cubicBezTo>
                    <a:pt x="53622" y="29303"/>
                    <a:pt x="62351" y="47891"/>
                    <a:pt x="58631" y="66206"/>
                  </a:cubicBezTo>
                  <a:close/>
                </a:path>
              </a:pathLst>
            </a:custGeom>
            <a:solidFill>
              <a:srgbClr val="000000"/>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E63469E-F046-0FA2-657C-7FF853C68669}"/>
                </a:ext>
              </a:extLst>
            </p:cNvPr>
            <p:cNvSpPr/>
            <p:nvPr/>
          </p:nvSpPr>
          <p:spPr>
            <a:xfrm>
              <a:off x="11413116" y="6187192"/>
              <a:ext cx="238780" cy="178547"/>
            </a:xfrm>
            <a:custGeom>
              <a:avLst/>
              <a:gdLst>
                <a:gd name="connsiteX0" fmla="*/ 209755 w 238780"/>
                <a:gd name="connsiteY0" fmla="*/ 72098 h 178547"/>
                <a:gd name="connsiteX1" fmla="*/ 204584 w 238780"/>
                <a:gd name="connsiteY1" fmla="*/ 61911 h 178547"/>
                <a:gd name="connsiteX2" fmla="*/ 220079 w 238780"/>
                <a:gd name="connsiteY2" fmla="*/ 49523 h 178547"/>
                <a:gd name="connsiteX3" fmla="*/ 225575 w 238780"/>
                <a:gd name="connsiteY3" fmla="*/ 37221 h 178547"/>
                <a:gd name="connsiteX4" fmla="*/ 213274 w 238780"/>
                <a:gd name="connsiteY4" fmla="*/ 31726 h 178547"/>
                <a:gd name="connsiteX5" fmla="*/ 191176 w 238780"/>
                <a:gd name="connsiteY5" fmla="*/ 48465 h 178547"/>
                <a:gd name="connsiteX6" fmla="*/ 182331 w 238780"/>
                <a:gd name="connsiteY6" fmla="*/ 43454 h 178547"/>
                <a:gd name="connsiteX7" fmla="*/ 181957 w 238780"/>
                <a:gd name="connsiteY7" fmla="*/ 40461 h 178547"/>
                <a:gd name="connsiteX8" fmla="*/ 183938 w 238780"/>
                <a:gd name="connsiteY8" fmla="*/ 32572 h 178547"/>
                <a:gd name="connsiteX9" fmla="*/ 181887 w 238780"/>
                <a:gd name="connsiteY9" fmla="*/ 19245 h 178547"/>
                <a:gd name="connsiteX10" fmla="*/ 168972 w 238780"/>
                <a:gd name="connsiteY10" fmla="*/ 20774 h 178547"/>
                <a:gd name="connsiteX11" fmla="*/ 162952 w 238780"/>
                <a:gd name="connsiteY11" fmla="*/ 39559 h 178547"/>
                <a:gd name="connsiteX12" fmla="*/ 142567 w 238780"/>
                <a:gd name="connsiteY12" fmla="*/ 46140 h 178547"/>
                <a:gd name="connsiteX13" fmla="*/ 141996 w 238780"/>
                <a:gd name="connsiteY13" fmla="*/ 46442 h 178547"/>
                <a:gd name="connsiteX14" fmla="*/ 143019 w 238780"/>
                <a:gd name="connsiteY14" fmla="*/ 32950 h 178547"/>
                <a:gd name="connsiteX15" fmla="*/ 125525 w 238780"/>
                <a:gd name="connsiteY15" fmla="*/ 25396 h 178547"/>
                <a:gd name="connsiteX16" fmla="*/ 122594 w 238780"/>
                <a:gd name="connsiteY16" fmla="*/ 43119 h 178547"/>
                <a:gd name="connsiteX17" fmla="*/ 115690 w 238780"/>
                <a:gd name="connsiteY17" fmla="*/ 38141 h 178547"/>
                <a:gd name="connsiteX18" fmla="*/ 115684 w 238780"/>
                <a:gd name="connsiteY18" fmla="*/ 38133 h 178547"/>
                <a:gd name="connsiteX19" fmla="*/ 99673 w 238780"/>
                <a:gd name="connsiteY19" fmla="*/ 29026 h 178547"/>
                <a:gd name="connsiteX20" fmla="*/ 99787 w 238780"/>
                <a:gd name="connsiteY20" fmla="*/ 27685 h 178547"/>
                <a:gd name="connsiteX21" fmla="*/ 103989 w 238780"/>
                <a:gd name="connsiteY21" fmla="*/ 15350 h 178547"/>
                <a:gd name="connsiteX22" fmla="*/ 102406 w 238780"/>
                <a:gd name="connsiteY22" fmla="*/ 1971 h 178547"/>
                <a:gd name="connsiteX23" fmla="*/ 89025 w 238780"/>
                <a:gd name="connsiteY23" fmla="*/ 3555 h 178547"/>
                <a:gd name="connsiteX24" fmla="*/ 80784 w 238780"/>
                <a:gd name="connsiteY24" fmla="*/ 25850 h 178547"/>
                <a:gd name="connsiteX25" fmla="*/ 70608 w 238780"/>
                <a:gd name="connsiteY25" fmla="*/ 26956 h 178547"/>
                <a:gd name="connsiteX26" fmla="*/ 66956 w 238780"/>
                <a:gd name="connsiteY26" fmla="*/ 13192 h 178547"/>
                <a:gd name="connsiteX27" fmla="*/ 58801 w 238780"/>
                <a:gd name="connsiteY27" fmla="*/ 2475 h 178547"/>
                <a:gd name="connsiteX28" fmla="*/ 48105 w 238780"/>
                <a:gd name="connsiteY28" fmla="*/ 10477 h 178547"/>
                <a:gd name="connsiteX29" fmla="*/ 52868 w 238780"/>
                <a:gd name="connsiteY29" fmla="*/ 34006 h 178547"/>
                <a:gd name="connsiteX30" fmla="*/ 49758 w 238780"/>
                <a:gd name="connsiteY30" fmla="*/ 35855 h 178547"/>
                <a:gd name="connsiteX31" fmla="*/ 42095 w 238780"/>
                <a:gd name="connsiteY31" fmla="*/ 42480 h 178547"/>
                <a:gd name="connsiteX32" fmla="*/ 32412 w 238780"/>
                <a:gd name="connsiteY32" fmla="*/ 30347 h 178547"/>
                <a:gd name="connsiteX33" fmla="*/ 19096 w 238780"/>
                <a:gd name="connsiteY33" fmla="*/ 28319 h 178547"/>
                <a:gd name="connsiteX34" fmla="*/ 17067 w 238780"/>
                <a:gd name="connsiteY34" fmla="*/ 41635 h 178547"/>
                <a:gd name="connsiteX35" fmla="*/ 31517 w 238780"/>
                <a:gd name="connsiteY35" fmla="*/ 58463 h 178547"/>
                <a:gd name="connsiteX36" fmla="*/ 27723 w 238780"/>
                <a:gd name="connsiteY36" fmla="*/ 74177 h 178547"/>
                <a:gd name="connsiteX37" fmla="*/ 13284 w 238780"/>
                <a:gd name="connsiteY37" fmla="*/ 72882 h 178547"/>
                <a:gd name="connsiteX38" fmla="*/ 761 w 238780"/>
                <a:gd name="connsiteY38" fmla="*/ 77851 h 178547"/>
                <a:gd name="connsiteX39" fmla="*/ 5732 w 238780"/>
                <a:gd name="connsiteY39" fmla="*/ 90375 h 178547"/>
                <a:gd name="connsiteX40" fmla="*/ 29796 w 238780"/>
                <a:gd name="connsiteY40" fmla="*/ 93213 h 178547"/>
                <a:gd name="connsiteX41" fmla="*/ 30767 w 238780"/>
                <a:gd name="connsiteY41" fmla="*/ 96730 h 178547"/>
                <a:gd name="connsiteX42" fmla="*/ 31519 w 238780"/>
                <a:gd name="connsiteY42" fmla="*/ 98741 h 178547"/>
                <a:gd name="connsiteX43" fmla="*/ 41483 w 238780"/>
                <a:gd name="connsiteY43" fmla="*/ 117174 h 178547"/>
                <a:gd name="connsiteX44" fmla="*/ 32545 w 238780"/>
                <a:gd name="connsiteY44" fmla="*/ 121942 h 178547"/>
                <a:gd name="connsiteX45" fmla="*/ 39351 w 238780"/>
                <a:gd name="connsiteY45" fmla="*/ 139740 h 178547"/>
                <a:gd name="connsiteX46" fmla="*/ 54309 w 238780"/>
                <a:gd name="connsiteY46" fmla="*/ 131232 h 178547"/>
                <a:gd name="connsiteX47" fmla="*/ 74435 w 238780"/>
                <a:gd name="connsiteY47" fmla="*/ 144533 h 178547"/>
                <a:gd name="connsiteX48" fmla="*/ 64880 w 238780"/>
                <a:gd name="connsiteY48" fmla="*/ 153975 h 178547"/>
                <a:gd name="connsiteX49" fmla="*/ 63318 w 238780"/>
                <a:gd name="connsiteY49" fmla="*/ 167363 h 178547"/>
                <a:gd name="connsiteX50" fmla="*/ 76168 w 238780"/>
                <a:gd name="connsiteY50" fmla="*/ 169320 h 178547"/>
                <a:gd name="connsiteX51" fmla="*/ 93021 w 238780"/>
                <a:gd name="connsiteY51" fmla="*/ 151157 h 178547"/>
                <a:gd name="connsiteX52" fmla="*/ 99274 w 238780"/>
                <a:gd name="connsiteY52" fmla="*/ 152710 h 178547"/>
                <a:gd name="connsiteX53" fmla="*/ 118037 w 238780"/>
                <a:gd name="connsiteY53" fmla="*/ 154495 h 178547"/>
                <a:gd name="connsiteX54" fmla="*/ 113774 w 238780"/>
                <a:gd name="connsiteY54" fmla="*/ 163386 h 178547"/>
                <a:gd name="connsiteX55" fmla="*/ 128740 w 238780"/>
                <a:gd name="connsiteY55" fmla="*/ 175184 h 178547"/>
                <a:gd name="connsiteX56" fmla="*/ 137189 w 238780"/>
                <a:gd name="connsiteY56" fmla="*/ 153305 h 178547"/>
                <a:gd name="connsiteX57" fmla="*/ 155486 w 238780"/>
                <a:gd name="connsiteY57" fmla="*/ 149207 h 178547"/>
                <a:gd name="connsiteX58" fmla="*/ 158586 w 238780"/>
                <a:gd name="connsiteY58" fmla="*/ 165235 h 178547"/>
                <a:gd name="connsiteX59" fmla="*/ 169061 w 238780"/>
                <a:gd name="connsiteY59" fmla="*/ 173707 h 178547"/>
                <a:gd name="connsiteX60" fmla="*/ 177534 w 238780"/>
                <a:gd name="connsiteY60" fmla="*/ 163234 h 178547"/>
                <a:gd name="connsiteX61" fmla="*/ 172984 w 238780"/>
                <a:gd name="connsiteY61" fmla="*/ 141802 h 178547"/>
                <a:gd name="connsiteX62" fmla="*/ 184989 w 238780"/>
                <a:gd name="connsiteY62" fmla="*/ 134450 h 178547"/>
                <a:gd name="connsiteX63" fmla="*/ 189856 w 238780"/>
                <a:gd name="connsiteY63" fmla="*/ 130503 h 178547"/>
                <a:gd name="connsiteX64" fmla="*/ 192094 w 238780"/>
                <a:gd name="connsiteY64" fmla="*/ 140419 h 178547"/>
                <a:gd name="connsiteX65" fmla="*/ 202860 w 238780"/>
                <a:gd name="connsiteY65" fmla="*/ 148532 h 178547"/>
                <a:gd name="connsiteX66" fmla="*/ 211041 w 238780"/>
                <a:gd name="connsiteY66" fmla="*/ 138414 h 178547"/>
                <a:gd name="connsiteX67" fmla="*/ 203624 w 238780"/>
                <a:gd name="connsiteY67" fmla="*/ 115233 h 178547"/>
                <a:gd name="connsiteX68" fmla="*/ 212395 w 238780"/>
                <a:gd name="connsiteY68" fmla="*/ 91345 h 178547"/>
                <a:gd name="connsiteX69" fmla="*/ 220419 w 238780"/>
                <a:gd name="connsiteY69" fmla="*/ 100051 h 178547"/>
                <a:gd name="connsiteX70" fmla="*/ 232719 w 238780"/>
                <a:gd name="connsiteY70" fmla="*/ 105545 h 178547"/>
                <a:gd name="connsiteX71" fmla="*/ 238217 w 238780"/>
                <a:gd name="connsiteY71" fmla="*/ 93245 h 178547"/>
                <a:gd name="connsiteX72" fmla="*/ 209755 w 238780"/>
                <a:gd name="connsiteY72" fmla="*/ 72098 h 178547"/>
                <a:gd name="connsiteX73" fmla="*/ 182995 w 238780"/>
                <a:gd name="connsiteY73" fmla="*/ 110800 h 178547"/>
                <a:gd name="connsiteX74" fmla="*/ 102808 w 238780"/>
                <a:gd name="connsiteY74" fmla="*/ 133990 h 178547"/>
                <a:gd name="connsiteX75" fmla="*/ 49293 w 238780"/>
                <a:gd name="connsiteY75" fmla="*/ 91890 h 178547"/>
                <a:gd name="connsiteX76" fmla="*/ 48680 w 238780"/>
                <a:gd name="connsiteY76" fmla="*/ 90250 h 178547"/>
                <a:gd name="connsiteX77" fmla="*/ 60295 w 238780"/>
                <a:gd name="connsiteY77" fmla="*/ 51741 h 178547"/>
                <a:gd name="connsiteX78" fmla="*/ 60779 w 238780"/>
                <a:gd name="connsiteY78" fmla="*/ 51385 h 178547"/>
                <a:gd name="connsiteX79" fmla="*/ 103659 w 238780"/>
                <a:gd name="connsiteY79" fmla="*/ 52913 h 178547"/>
                <a:gd name="connsiteX80" fmla="*/ 153518 w 238780"/>
                <a:gd name="connsiteY80" fmla="*/ 61732 h 178547"/>
                <a:gd name="connsiteX81" fmla="*/ 186403 w 238780"/>
                <a:gd name="connsiteY81" fmla="*/ 69391 h 178547"/>
                <a:gd name="connsiteX82" fmla="*/ 182995 w 238780"/>
                <a:gd name="connsiteY82" fmla="*/ 110800 h 17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38780" h="178547">
                  <a:moveTo>
                    <a:pt x="209755" y="72098"/>
                  </a:moveTo>
                  <a:cubicBezTo>
                    <a:pt x="208441" y="68509"/>
                    <a:pt x="206706" y="65089"/>
                    <a:pt x="204584" y="61911"/>
                  </a:cubicBezTo>
                  <a:cubicBezTo>
                    <a:pt x="208934" y="56853"/>
                    <a:pt x="214189" y="52651"/>
                    <a:pt x="220079" y="49523"/>
                  </a:cubicBezTo>
                  <a:cubicBezTo>
                    <a:pt x="224877" y="47523"/>
                    <a:pt x="227287" y="42130"/>
                    <a:pt x="225575" y="37221"/>
                  </a:cubicBezTo>
                  <a:cubicBezTo>
                    <a:pt x="223665" y="32335"/>
                    <a:pt x="218187" y="29889"/>
                    <a:pt x="213274" y="31726"/>
                  </a:cubicBezTo>
                  <a:cubicBezTo>
                    <a:pt x="204983" y="35965"/>
                    <a:pt x="197502" y="41632"/>
                    <a:pt x="191176" y="48465"/>
                  </a:cubicBezTo>
                  <a:cubicBezTo>
                    <a:pt x="188403" y="46502"/>
                    <a:pt x="185440" y="44823"/>
                    <a:pt x="182331" y="43454"/>
                  </a:cubicBezTo>
                  <a:cubicBezTo>
                    <a:pt x="182333" y="42444"/>
                    <a:pt x="182207" y="41439"/>
                    <a:pt x="181957" y="40461"/>
                  </a:cubicBezTo>
                  <a:cubicBezTo>
                    <a:pt x="181275" y="37666"/>
                    <a:pt x="182016" y="34713"/>
                    <a:pt x="183938" y="32572"/>
                  </a:cubicBezTo>
                  <a:cubicBezTo>
                    <a:pt x="187052" y="28325"/>
                    <a:pt x="186134" y="22359"/>
                    <a:pt x="181887" y="19245"/>
                  </a:cubicBezTo>
                  <a:cubicBezTo>
                    <a:pt x="177850" y="16284"/>
                    <a:pt x="172208" y="16952"/>
                    <a:pt x="168972" y="20774"/>
                  </a:cubicBezTo>
                  <a:cubicBezTo>
                    <a:pt x="164734" y="26088"/>
                    <a:pt x="162592" y="32772"/>
                    <a:pt x="162952" y="39559"/>
                  </a:cubicBezTo>
                  <a:cubicBezTo>
                    <a:pt x="155659" y="39713"/>
                    <a:pt x="148573" y="42000"/>
                    <a:pt x="142567" y="46140"/>
                  </a:cubicBezTo>
                  <a:cubicBezTo>
                    <a:pt x="142387" y="46267"/>
                    <a:pt x="142180" y="46328"/>
                    <a:pt x="141996" y="46442"/>
                  </a:cubicBezTo>
                  <a:cubicBezTo>
                    <a:pt x="141190" y="41931"/>
                    <a:pt x="141541" y="37288"/>
                    <a:pt x="143019" y="32950"/>
                  </a:cubicBezTo>
                  <a:cubicBezTo>
                    <a:pt x="147112" y="21463"/>
                    <a:pt x="129657" y="13806"/>
                    <a:pt x="125525" y="25396"/>
                  </a:cubicBezTo>
                  <a:cubicBezTo>
                    <a:pt x="123462" y="31072"/>
                    <a:pt x="122468" y="37081"/>
                    <a:pt x="122594" y="43119"/>
                  </a:cubicBezTo>
                  <a:cubicBezTo>
                    <a:pt x="120195" y="41599"/>
                    <a:pt x="117889" y="39937"/>
                    <a:pt x="115690" y="38141"/>
                  </a:cubicBezTo>
                  <a:lnTo>
                    <a:pt x="115684" y="38133"/>
                  </a:lnTo>
                  <a:cubicBezTo>
                    <a:pt x="110891" y="34228"/>
                    <a:pt x="105480" y="31151"/>
                    <a:pt x="99673" y="29026"/>
                  </a:cubicBezTo>
                  <a:cubicBezTo>
                    <a:pt x="99745" y="28584"/>
                    <a:pt x="99783" y="28135"/>
                    <a:pt x="99787" y="27685"/>
                  </a:cubicBezTo>
                  <a:cubicBezTo>
                    <a:pt x="99168" y="23141"/>
                    <a:pt x="100726" y="18572"/>
                    <a:pt x="103989" y="15350"/>
                  </a:cubicBezTo>
                  <a:cubicBezTo>
                    <a:pt x="107194" y="11203"/>
                    <a:pt x="106490" y="5255"/>
                    <a:pt x="102406" y="1971"/>
                  </a:cubicBezTo>
                  <a:cubicBezTo>
                    <a:pt x="98245" y="-1180"/>
                    <a:pt x="92336" y="-481"/>
                    <a:pt x="89025" y="3555"/>
                  </a:cubicBezTo>
                  <a:cubicBezTo>
                    <a:pt x="83568" y="9683"/>
                    <a:pt x="80625" y="17645"/>
                    <a:pt x="80784" y="25850"/>
                  </a:cubicBezTo>
                  <a:cubicBezTo>
                    <a:pt x="77364" y="25891"/>
                    <a:pt x="73956" y="26261"/>
                    <a:pt x="70608" y="26956"/>
                  </a:cubicBezTo>
                  <a:cubicBezTo>
                    <a:pt x="68113" y="22806"/>
                    <a:pt x="66847" y="18033"/>
                    <a:pt x="66956" y="13192"/>
                  </a:cubicBezTo>
                  <a:cubicBezTo>
                    <a:pt x="67664" y="7981"/>
                    <a:pt x="64013" y="3182"/>
                    <a:pt x="58801" y="2475"/>
                  </a:cubicBezTo>
                  <a:cubicBezTo>
                    <a:pt x="53648" y="1775"/>
                    <a:pt x="48888" y="5337"/>
                    <a:pt x="48105" y="10477"/>
                  </a:cubicBezTo>
                  <a:cubicBezTo>
                    <a:pt x="47411" y="18615"/>
                    <a:pt x="49064" y="26780"/>
                    <a:pt x="52868" y="34006"/>
                  </a:cubicBezTo>
                  <a:cubicBezTo>
                    <a:pt x="51838" y="34642"/>
                    <a:pt x="50759" y="35144"/>
                    <a:pt x="49758" y="35855"/>
                  </a:cubicBezTo>
                  <a:cubicBezTo>
                    <a:pt x="47008" y="37826"/>
                    <a:pt x="44443" y="40043"/>
                    <a:pt x="42095" y="42480"/>
                  </a:cubicBezTo>
                  <a:cubicBezTo>
                    <a:pt x="38256" y="38964"/>
                    <a:pt x="34990" y="34870"/>
                    <a:pt x="32412" y="30347"/>
                  </a:cubicBezTo>
                  <a:cubicBezTo>
                    <a:pt x="29276" y="26140"/>
                    <a:pt x="23342" y="25236"/>
                    <a:pt x="19096" y="28319"/>
                  </a:cubicBezTo>
                  <a:cubicBezTo>
                    <a:pt x="14966" y="31500"/>
                    <a:pt x="14073" y="37368"/>
                    <a:pt x="17067" y="41635"/>
                  </a:cubicBezTo>
                  <a:cubicBezTo>
                    <a:pt x="20844" y="48059"/>
                    <a:pt x="25737" y="53757"/>
                    <a:pt x="31517" y="58463"/>
                  </a:cubicBezTo>
                  <a:cubicBezTo>
                    <a:pt x="29408" y="63460"/>
                    <a:pt x="28127" y="68768"/>
                    <a:pt x="27723" y="74177"/>
                  </a:cubicBezTo>
                  <a:cubicBezTo>
                    <a:pt x="22872" y="74672"/>
                    <a:pt x="17970" y="74233"/>
                    <a:pt x="13284" y="72882"/>
                  </a:cubicBezTo>
                  <a:cubicBezTo>
                    <a:pt x="8452" y="70957"/>
                    <a:pt x="2958" y="73137"/>
                    <a:pt x="761" y="77851"/>
                  </a:cubicBezTo>
                  <a:cubicBezTo>
                    <a:pt x="-1283" y="82683"/>
                    <a:pt x="930" y="88260"/>
                    <a:pt x="5732" y="90375"/>
                  </a:cubicBezTo>
                  <a:cubicBezTo>
                    <a:pt x="13491" y="92881"/>
                    <a:pt x="21666" y="93846"/>
                    <a:pt x="29796" y="93213"/>
                  </a:cubicBezTo>
                  <a:cubicBezTo>
                    <a:pt x="30137" y="94384"/>
                    <a:pt x="30345" y="95561"/>
                    <a:pt x="30767" y="96730"/>
                  </a:cubicBezTo>
                  <a:lnTo>
                    <a:pt x="31519" y="98741"/>
                  </a:lnTo>
                  <a:cubicBezTo>
                    <a:pt x="34050" y="105281"/>
                    <a:pt x="37398" y="111474"/>
                    <a:pt x="41483" y="117174"/>
                  </a:cubicBezTo>
                  <a:cubicBezTo>
                    <a:pt x="38826" y="119303"/>
                    <a:pt x="35794" y="120921"/>
                    <a:pt x="32545" y="121942"/>
                  </a:cubicBezTo>
                  <a:cubicBezTo>
                    <a:pt x="20851" y="125714"/>
                    <a:pt x="27722" y="143491"/>
                    <a:pt x="39351" y="139740"/>
                  </a:cubicBezTo>
                  <a:cubicBezTo>
                    <a:pt x="44853" y="137927"/>
                    <a:pt x="49938" y="135034"/>
                    <a:pt x="54309" y="131232"/>
                  </a:cubicBezTo>
                  <a:cubicBezTo>
                    <a:pt x="60375" y="136568"/>
                    <a:pt x="67147" y="141044"/>
                    <a:pt x="74435" y="144533"/>
                  </a:cubicBezTo>
                  <a:cubicBezTo>
                    <a:pt x="71687" y="148094"/>
                    <a:pt x="68473" y="151269"/>
                    <a:pt x="64880" y="153975"/>
                  </a:cubicBezTo>
                  <a:cubicBezTo>
                    <a:pt x="60751" y="157241"/>
                    <a:pt x="60052" y="163235"/>
                    <a:pt x="63318" y="167363"/>
                  </a:cubicBezTo>
                  <a:cubicBezTo>
                    <a:pt x="66423" y="171288"/>
                    <a:pt x="72036" y="172143"/>
                    <a:pt x="76168" y="169320"/>
                  </a:cubicBezTo>
                  <a:cubicBezTo>
                    <a:pt x="82870" y="164370"/>
                    <a:pt x="88586" y="158210"/>
                    <a:pt x="93021" y="151157"/>
                  </a:cubicBezTo>
                  <a:cubicBezTo>
                    <a:pt x="95102" y="151683"/>
                    <a:pt x="97126" y="152305"/>
                    <a:pt x="99274" y="152710"/>
                  </a:cubicBezTo>
                  <a:cubicBezTo>
                    <a:pt x="105467" y="153827"/>
                    <a:pt x="111743" y="154424"/>
                    <a:pt x="118037" y="154495"/>
                  </a:cubicBezTo>
                  <a:cubicBezTo>
                    <a:pt x="117509" y="157809"/>
                    <a:pt x="116028" y="160898"/>
                    <a:pt x="113774" y="163386"/>
                  </a:cubicBezTo>
                  <a:cubicBezTo>
                    <a:pt x="105739" y="172638"/>
                    <a:pt x="120700" y="184437"/>
                    <a:pt x="128740" y="175184"/>
                  </a:cubicBezTo>
                  <a:cubicBezTo>
                    <a:pt x="133963" y="169064"/>
                    <a:pt x="136944" y="161347"/>
                    <a:pt x="137189" y="153305"/>
                  </a:cubicBezTo>
                  <a:cubicBezTo>
                    <a:pt x="143389" y="152438"/>
                    <a:pt x="149508" y="151067"/>
                    <a:pt x="155486" y="149207"/>
                  </a:cubicBezTo>
                  <a:cubicBezTo>
                    <a:pt x="157688" y="154256"/>
                    <a:pt x="158746" y="159730"/>
                    <a:pt x="158586" y="165235"/>
                  </a:cubicBezTo>
                  <a:cubicBezTo>
                    <a:pt x="159166" y="170453"/>
                    <a:pt x="163837" y="174231"/>
                    <a:pt x="169061" y="173707"/>
                  </a:cubicBezTo>
                  <a:cubicBezTo>
                    <a:pt x="174226" y="173034"/>
                    <a:pt x="177954" y="168426"/>
                    <a:pt x="177534" y="163234"/>
                  </a:cubicBezTo>
                  <a:cubicBezTo>
                    <a:pt x="177652" y="155839"/>
                    <a:pt x="176096" y="148513"/>
                    <a:pt x="172984" y="141802"/>
                  </a:cubicBezTo>
                  <a:cubicBezTo>
                    <a:pt x="177162" y="139652"/>
                    <a:pt x="181174" y="137193"/>
                    <a:pt x="184989" y="134450"/>
                  </a:cubicBezTo>
                  <a:cubicBezTo>
                    <a:pt x="186684" y="133203"/>
                    <a:pt x="188273" y="131856"/>
                    <a:pt x="189856" y="130503"/>
                  </a:cubicBezTo>
                  <a:cubicBezTo>
                    <a:pt x="191012" y="133702"/>
                    <a:pt x="191764" y="137032"/>
                    <a:pt x="192094" y="140419"/>
                  </a:cubicBezTo>
                  <a:cubicBezTo>
                    <a:pt x="192827" y="145632"/>
                    <a:pt x="197646" y="149263"/>
                    <a:pt x="202860" y="148532"/>
                  </a:cubicBezTo>
                  <a:cubicBezTo>
                    <a:pt x="207822" y="147835"/>
                    <a:pt x="211398" y="143413"/>
                    <a:pt x="211041" y="138414"/>
                  </a:cubicBezTo>
                  <a:cubicBezTo>
                    <a:pt x="210208" y="130255"/>
                    <a:pt x="207682" y="122360"/>
                    <a:pt x="203624" y="115233"/>
                  </a:cubicBezTo>
                  <a:cubicBezTo>
                    <a:pt x="208541" y="108151"/>
                    <a:pt x="211562" y="99926"/>
                    <a:pt x="212395" y="91345"/>
                  </a:cubicBezTo>
                  <a:cubicBezTo>
                    <a:pt x="216528" y="92452"/>
                    <a:pt x="219652" y="95842"/>
                    <a:pt x="220419" y="100051"/>
                  </a:cubicBezTo>
                  <a:cubicBezTo>
                    <a:pt x="222320" y="104944"/>
                    <a:pt x="227806" y="107393"/>
                    <a:pt x="232719" y="105545"/>
                  </a:cubicBezTo>
                  <a:cubicBezTo>
                    <a:pt x="237539" y="103566"/>
                    <a:pt x="239957" y="98155"/>
                    <a:pt x="238217" y="93245"/>
                  </a:cubicBezTo>
                  <a:cubicBezTo>
                    <a:pt x="234619" y="80560"/>
                    <a:pt x="222938" y="71881"/>
                    <a:pt x="209755" y="72098"/>
                  </a:cubicBezTo>
                  <a:close/>
                  <a:moveTo>
                    <a:pt x="182995" y="110800"/>
                  </a:moveTo>
                  <a:cubicBezTo>
                    <a:pt x="161761" y="131341"/>
                    <a:pt x="131729" y="140026"/>
                    <a:pt x="102808" y="133990"/>
                  </a:cubicBezTo>
                  <a:cubicBezTo>
                    <a:pt x="78784" y="130398"/>
                    <a:pt x="58440" y="114393"/>
                    <a:pt x="49293" y="91890"/>
                  </a:cubicBezTo>
                  <a:lnTo>
                    <a:pt x="48680" y="90250"/>
                  </a:lnTo>
                  <a:cubicBezTo>
                    <a:pt x="43193" y="76271"/>
                    <a:pt x="47993" y="60353"/>
                    <a:pt x="60295" y="51741"/>
                  </a:cubicBezTo>
                  <a:lnTo>
                    <a:pt x="60779" y="51385"/>
                  </a:lnTo>
                  <a:cubicBezTo>
                    <a:pt x="73718" y="41958"/>
                    <a:pt x="91424" y="42589"/>
                    <a:pt x="103659" y="52913"/>
                  </a:cubicBezTo>
                  <a:cubicBezTo>
                    <a:pt x="127536" y="72359"/>
                    <a:pt x="143952" y="68446"/>
                    <a:pt x="153518" y="61732"/>
                  </a:cubicBezTo>
                  <a:cubicBezTo>
                    <a:pt x="163505" y="54721"/>
                    <a:pt x="178361" y="60248"/>
                    <a:pt x="186403" y="69391"/>
                  </a:cubicBezTo>
                  <a:cubicBezTo>
                    <a:pt x="191478" y="75160"/>
                    <a:pt x="201306" y="90749"/>
                    <a:pt x="182995" y="110800"/>
                  </a:cubicBezTo>
                  <a:close/>
                </a:path>
              </a:pathLst>
            </a:custGeom>
            <a:solidFill>
              <a:srgbClr val="000000"/>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1630FDEA-1276-AF6C-EEA4-EB716A35A751}"/>
                </a:ext>
              </a:extLst>
            </p:cNvPr>
            <p:cNvSpPr/>
            <p:nvPr/>
          </p:nvSpPr>
          <p:spPr>
            <a:xfrm>
              <a:off x="11366876" y="6041912"/>
              <a:ext cx="141542" cy="123582"/>
            </a:xfrm>
            <a:custGeom>
              <a:avLst/>
              <a:gdLst>
                <a:gd name="connsiteX0" fmla="*/ 51031 w 141542"/>
                <a:gd name="connsiteY0" fmla="*/ 123257 h 123582"/>
                <a:gd name="connsiteX1" fmla="*/ 88591 w 141542"/>
                <a:gd name="connsiteY1" fmla="*/ 93878 h 123582"/>
                <a:gd name="connsiteX2" fmla="*/ 92297 w 141542"/>
                <a:gd name="connsiteY2" fmla="*/ 91519 h 123582"/>
                <a:gd name="connsiteX3" fmla="*/ 141408 w 141542"/>
                <a:gd name="connsiteY3" fmla="*/ 49364 h 123582"/>
                <a:gd name="connsiteX4" fmla="*/ 99251 w 141542"/>
                <a:gd name="connsiteY4" fmla="*/ 252 h 123582"/>
                <a:gd name="connsiteX5" fmla="*/ 99165 w 141542"/>
                <a:gd name="connsiteY5" fmla="*/ 245 h 123582"/>
                <a:gd name="connsiteX6" fmla="*/ 2890 w 141542"/>
                <a:gd name="connsiteY6" fmla="*/ 61721 h 123582"/>
                <a:gd name="connsiteX7" fmla="*/ 7169 w 141542"/>
                <a:gd name="connsiteY7" fmla="*/ 102436 h 123582"/>
                <a:gd name="connsiteX8" fmla="*/ 50532 w 141542"/>
                <a:gd name="connsiteY8" fmla="*/ 123315 h 123582"/>
                <a:gd name="connsiteX9" fmla="*/ 23228 w 141542"/>
                <a:gd name="connsiteY9" fmla="*/ 92183 h 123582"/>
                <a:gd name="connsiteX10" fmla="*/ 20728 w 141542"/>
                <a:gd name="connsiteY10" fmla="*/ 68416 h 123582"/>
                <a:gd name="connsiteX11" fmla="*/ 83428 w 141542"/>
                <a:gd name="connsiteY11" fmla="*/ 19526 h 123582"/>
                <a:gd name="connsiteX12" fmla="*/ 97737 w 141542"/>
                <a:gd name="connsiteY12" fmla="*/ 19244 h 123582"/>
                <a:gd name="connsiteX13" fmla="*/ 118247 w 141542"/>
                <a:gd name="connsiteY13" fmla="*/ 31499 h 123582"/>
                <a:gd name="connsiteX14" fmla="*/ 110108 w 141542"/>
                <a:gd name="connsiteY14" fmla="*/ 68398 h 123582"/>
                <a:gd name="connsiteX15" fmla="*/ 93720 w 141542"/>
                <a:gd name="connsiteY15" fmla="*/ 72523 h 123582"/>
                <a:gd name="connsiteX16" fmla="*/ 93714 w 141542"/>
                <a:gd name="connsiteY16" fmla="*/ 72514 h 123582"/>
                <a:gd name="connsiteX17" fmla="*/ 70756 w 141542"/>
                <a:gd name="connsiteY17" fmla="*/ 87183 h 123582"/>
                <a:gd name="connsiteX18" fmla="*/ 48539 w 141542"/>
                <a:gd name="connsiteY18" fmla="*/ 104368 h 123582"/>
                <a:gd name="connsiteX19" fmla="*/ 23228 w 141542"/>
                <a:gd name="connsiteY19" fmla="*/ 92183 h 12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1542" h="123582">
                  <a:moveTo>
                    <a:pt x="51031" y="123257"/>
                  </a:moveTo>
                  <a:cubicBezTo>
                    <a:pt x="68091" y="121334"/>
                    <a:pt x="82616" y="109973"/>
                    <a:pt x="88591" y="93878"/>
                  </a:cubicBezTo>
                  <a:cubicBezTo>
                    <a:pt x="89172" y="92361"/>
                    <a:pt x="90677" y="91404"/>
                    <a:pt x="92297" y="91519"/>
                  </a:cubicBezTo>
                  <a:cubicBezTo>
                    <a:pt x="117499" y="93440"/>
                    <a:pt x="139488" y="74566"/>
                    <a:pt x="141408" y="49364"/>
                  </a:cubicBezTo>
                  <a:cubicBezTo>
                    <a:pt x="143328" y="24160"/>
                    <a:pt x="124454" y="2173"/>
                    <a:pt x="99251" y="252"/>
                  </a:cubicBezTo>
                  <a:cubicBezTo>
                    <a:pt x="99223" y="250"/>
                    <a:pt x="99194" y="248"/>
                    <a:pt x="99165" y="245"/>
                  </a:cubicBezTo>
                  <a:cubicBezTo>
                    <a:pt x="57020" y="-2766"/>
                    <a:pt x="17889" y="22221"/>
                    <a:pt x="2890" y="61721"/>
                  </a:cubicBezTo>
                  <a:cubicBezTo>
                    <a:pt x="-2132" y="75215"/>
                    <a:pt x="-548" y="90281"/>
                    <a:pt x="7169" y="102436"/>
                  </a:cubicBezTo>
                  <a:cubicBezTo>
                    <a:pt x="16461" y="117094"/>
                    <a:pt x="33279" y="125191"/>
                    <a:pt x="50532" y="123315"/>
                  </a:cubicBezTo>
                  <a:close/>
                  <a:moveTo>
                    <a:pt x="23228" y="92183"/>
                  </a:moveTo>
                  <a:cubicBezTo>
                    <a:pt x="18722" y="85089"/>
                    <a:pt x="17797" y="76294"/>
                    <a:pt x="20728" y="68416"/>
                  </a:cubicBezTo>
                  <a:cubicBezTo>
                    <a:pt x="30875" y="41703"/>
                    <a:pt x="55047" y="22855"/>
                    <a:pt x="83428" y="19526"/>
                  </a:cubicBezTo>
                  <a:cubicBezTo>
                    <a:pt x="88177" y="18975"/>
                    <a:pt x="92968" y="18881"/>
                    <a:pt x="97737" y="19244"/>
                  </a:cubicBezTo>
                  <a:cubicBezTo>
                    <a:pt x="106116" y="19889"/>
                    <a:pt x="113708" y="24426"/>
                    <a:pt x="118247" y="31499"/>
                  </a:cubicBezTo>
                  <a:cubicBezTo>
                    <a:pt x="126189" y="43936"/>
                    <a:pt x="122545" y="60457"/>
                    <a:pt x="110108" y="68398"/>
                  </a:cubicBezTo>
                  <a:cubicBezTo>
                    <a:pt x="105235" y="71510"/>
                    <a:pt x="99485" y="72957"/>
                    <a:pt x="93720" y="72523"/>
                  </a:cubicBezTo>
                  <a:lnTo>
                    <a:pt x="93714" y="72514"/>
                  </a:lnTo>
                  <a:cubicBezTo>
                    <a:pt x="83667" y="71816"/>
                    <a:pt x="74345" y="77772"/>
                    <a:pt x="70756" y="87183"/>
                  </a:cubicBezTo>
                  <a:cubicBezTo>
                    <a:pt x="67391" y="96793"/>
                    <a:pt x="58688" y="103526"/>
                    <a:pt x="48539" y="104368"/>
                  </a:cubicBezTo>
                  <a:cubicBezTo>
                    <a:pt x="38455" y="105547"/>
                    <a:pt x="28597" y="100800"/>
                    <a:pt x="23228" y="92183"/>
                  </a:cubicBezTo>
                  <a:close/>
                </a:path>
              </a:pathLst>
            </a:custGeom>
            <a:solidFill>
              <a:srgbClr val="000000"/>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5763A1C-D76B-8F80-35BB-6AAA6D30DADF}"/>
                </a:ext>
              </a:extLst>
            </p:cNvPr>
            <p:cNvSpPr/>
            <p:nvPr/>
          </p:nvSpPr>
          <p:spPr>
            <a:xfrm>
              <a:off x="11412098" y="6084519"/>
              <a:ext cx="56172" cy="43906"/>
            </a:xfrm>
            <a:custGeom>
              <a:avLst/>
              <a:gdLst>
                <a:gd name="connsiteX0" fmla="*/ 45512 w 56172"/>
                <a:gd name="connsiteY0" fmla="*/ 19236 h 43906"/>
                <a:gd name="connsiteX1" fmla="*/ 56104 w 56172"/>
                <a:gd name="connsiteY1" fmla="*/ 10895 h 43906"/>
                <a:gd name="connsiteX2" fmla="*/ 48424 w 56172"/>
                <a:gd name="connsiteY2" fmla="*/ 404 h 43906"/>
                <a:gd name="connsiteX3" fmla="*/ 458 w 56172"/>
                <a:gd name="connsiteY3" fmla="*/ 30431 h 43906"/>
                <a:gd name="connsiteX4" fmla="*/ 17905 w 56172"/>
                <a:gd name="connsiteY4" fmla="*/ 38086 h 43906"/>
                <a:gd name="connsiteX5" fmla="*/ 45512 w 56172"/>
                <a:gd name="connsiteY5" fmla="*/ 19236 h 4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172" h="43906">
                  <a:moveTo>
                    <a:pt x="45512" y="19236"/>
                  </a:moveTo>
                  <a:cubicBezTo>
                    <a:pt x="50740" y="19858"/>
                    <a:pt x="55482" y="16123"/>
                    <a:pt x="56104" y="10895"/>
                  </a:cubicBezTo>
                  <a:cubicBezTo>
                    <a:pt x="56696" y="5924"/>
                    <a:pt x="53342" y="1343"/>
                    <a:pt x="48424" y="404"/>
                  </a:cubicBezTo>
                  <a:cubicBezTo>
                    <a:pt x="27288" y="-2463"/>
                    <a:pt x="7115" y="10166"/>
                    <a:pt x="458" y="30431"/>
                  </a:cubicBezTo>
                  <a:cubicBezTo>
                    <a:pt x="-3024" y="42050"/>
                    <a:pt x="14393" y="49810"/>
                    <a:pt x="17905" y="38086"/>
                  </a:cubicBezTo>
                  <a:cubicBezTo>
                    <a:pt x="21106" y="25788"/>
                    <a:pt x="32892" y="17740"/>
                    <a:pt x="45512" y="19236"/>
                  </a:cubicBezTo>
                  <a:close/>
                </a:path>
              </a:pathLst>
            </a:custGeom>
            <a:solidFill>
              <a:srgbClr val="000000"/>
            </a:solidFill>
            <a:ln w="9525" cap="flat">
              <a:noFill/>
              <a:prstDash val="solid"/>
              <a:miter/>
            </a:ln>
          </p:spPr>
          <p:txBody>
            <a:bodyPr rtlCol="0" anchor="ctr"/>
            <a:lstStyle/>
            <a:p>
              <a:endParaRPr lang="en-US"/>
            </a:p>
          </p:txBody>
        </p:sp>
      </p:grpSp>
      <p:grpSp>
        <p:nvGrpSpPr>
          <p:cNvPr id="45" name="Graphic 19" descr="Spinning Plates outline">
            <a:extLst>
              <a:ext uri="{FF2B5EF4-FFF2-40B4-BE49-F238E27FC236}">
                <a16:creationId xmlns:a16="http://schemas.microsoft.com/office/drawing/2014/main" id="{C66F9F01-F700-F547-2D4C-5B5B983E07FA}"/>
              </a:ext>
            </a:extLst>
          </p:cNvPr>
          <p:cNvGrpSpPr/>
          <p:nvPr/>
        </p:nvGrpSpPr>
        <p:grpSpPr>
          <a:xfrm>
            <a:off x="11213096" y="4523467"/>
            <a:ext cx="819955" cy="835877"/>
            <a:chOff x="11213096" y="4523467"/>
            <a:chExt cx="819955" cy="835877"/>
          </a:xfrm>
          <a:solidFill>
            <a:srgbClr val="000000"/>
          </a:solidFill>
        </p:grpSpPr>
        <p:sp>
          <p:nvSpPr>
            <p:cNvPr id="46" name="Freeform: Shape 45">
              <a:extLst>
                <a:ext uri="{FF2B5EF4-FFF2-40B4-BE49-F238E27FC236}">
                  <a16:creationId xmlns:a16="http://schemas.microsoft.com/office/drawing/2014/main" id="{FBF2169E-69C3-3443-999F-E3F416B9F8EB}"/>
                </a:ext>
              </a:extLst>
            </p:cNvPr>
            <p:cNvSpPr/>
            <p:nvPr/>
          </p:nvSpPr>
          <p:spPr>
            <a:xfrm>
              <a:off x="11454184" y="4770644"/>
              <a:ext cx="114447" cy="114437"/>
            </a:xfrm>
            <a:custGeom>
              <a:avLst/>
              <a:gdLst>
                <a:gd name="connsiteX0" fmla="*/ 1191 w 114447"/>
                <a:gd name="connsiteY0" fmla="*/ 68724 h 114437"/>
                <a:gd name="connsiteX1" fmla="*/ 68733 w 114447"/>
                <a:gd name="connsiteY1" fmla="*/ 113257 h 114437"/>
                <a:gd name="connsiteX2" fmla="*/ 113268 w 114447"/>
                <a:gd name="connsiteY2" fmla="*/ 45714 h 114437"/>
                <a:gd name="connsiteX3" fmla="*/ 45724 w 114447"/>
                <a:gd name="connsiteY3" fmla="*/ 1180 h 114437"/>
                <a:gd name="connsiteX4" fmla="*/ 45625 w 114447"/>
                <a:gd name="connsiteY4" fmla="*/ 1201 h 114437"/>
                <a:gd name="connsiteX5" fmla="*/ 1188 w 114447"/>
                <a:gd name="connsiteY5" fmla="*/ 68711 h 114437"/>
                <a:gd name="connsiteX6" fmla="*/ 1191 w 114447"/>
                <a:gd name="connsiteY6" fmla="*/ 68724 h 114437"/>
                <a:gd name="connsiteX7" fmla="*/ 25327 w 114447"/>
                <a:gd name="connsiteY7" fmla="*/ 36215 h 114437"/>
                <a:gd name="connsiteX8" fmla="*/ 78097 w 114447"/>
                <a:gd name="connsiteY8" fmla="*/ 25327 h 114437"/>
                <a:gd name="connsiteX9" fmla="*/ 88985 w 114447"/>
                <a:gd name="connsiteY9" fmla="*/ 78097 h 114437"/>
                <a:gd name="connsiteX10" fmla="*/ 64856 w 114447"/>
                <a:gd name="connsiteY10" fmla="*/ 94470 h 114437"/>
                <a:gd name="connsiteX11" fmla="*/ 57102 w 114447"/>
                <a:gd name="connsiteY11" fmla="*/ 95270 h 114437"/>
                <a:gd name="connsiteX12" fmla="*/ 19047 w 114447"/>
                <a:gd name="connsiteY12" fmla="*/ 57125 h 114437"/>
                <a:gd name="connsiteX13" fmla="*/ 25327 w 114447"/>
                <a:gd name="connsiteY13" fmla="*/ 36215 h 11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4447" h="114437">
                  <a:moveTo>
                    <a:pt x="1191" y="68724"/>
                  </a:moveTo>
                  <a:cubicBezTo>
                    <a:pt x="7545" y="99673"/>
                    <a:pt x="37785" y="119611"/>
                    <a:pt x="68733" y="113257"/>
                  </a:cubicBezTo>
                  <a:cubicBezTo>
                    <a:pt x="99683" y="106903"/>
                    <a:pt x="119622" y="76663"/>
                    <a:pt x="113268" y="45714"/>
                  </a:cubicBezTo>
                  <a:cubicBezTo>
                    <a:pt x="106913" y="14764"/>
                    <a:pt x="76673" y="-5173"/>
                    <a:pt x="45724" y="1180"/>
                  </a:cubicBezTo>
                  <a:cubicBezTo>
                    <a:pt x="45691" y="1188"/>
                    <a:pt x="45658" y="1194"/>
                    <a:pt x="45625" y="1201"/>
                  </a:cubicBezTo>
                  <a:cubicBezTo>
                    <a:pt x="14711" y="7572"/>
                    <a:pt x="-5183" y="37798"/>
                    <a:pt x="1188" y="68711"/>
                  </a:cubicBezTo>
                  <a:cubicBezTo>
                    <a:pt x="1189" y="68715"/>
                    <a:pt x="1190" y="68720"/>
                    <a:pt x="1191" y="68724"/>
                  </a:cubicBezTo>
                  <a:close/>
                  <a:moveTo>
                    <a:pt x="25327" y="36215"/>
                  </a:moveTo>
                  <a:cubicBezTo>
                    <a:pt x="36892" y="18636"/>
                    <a:pt x="60518" y="13761"/>
                    <a:pt x="78097" y="25327"/>
                  </a:cubicBezTo>
                  <a:cubicBezTo>
                    <a:pt x="95676" y="36892"/>
                    <a:pt x="100551" y="60518"/>
                    <a:pt x="88985" y="78097"/>
                  </a:cubicBezTo>
                  <a:cubicBezTo>
                    <a:pt x="83431" y="86538"/>
                    <a:pt x="74751" y="92428"/>
                    <a:pt x="64856" y="94470"/>
                  </a:cubicBezTo>
                  <a:cubicBezTo>
                    <a:pt x="62305" y="94995"/>
                    <a:pt x="59708" y="95264"/>
                    <a:pt x="57102" y="95270"/>
                  </a:cubicBezTo>
                  <a:cubicBezTo>
                    <a:pt x="36061" y="95245"/>
                    <a:pt x="19022" y="78168"/>
                    <a:pt x="19047" y="57125"/>
                  </a:cubicBezTo>
                  <a:cubicBezTo>
                    <a:pt x="19056" y="49692"/>
                    <a:pt x="21239" y="42423"/>
                    <a:pt x="25327" y="36215"/>
                  </a:cubicBezTo>
                  <a:close/>
                </a:path>
              </a:pathLst>
            </a:custGeom>
            <a:solidFill>
              <a:srgbClr val="000000"/>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A304510-DCB6-267D-51DB-F3F70C44CAD3}"/>
                </a:ext>
              </a:extLst>
            </p:cNvPr>
            <p:cNvSpPr/>
            <p:nvPr/>
          </p:nvSpPr>
          <p:spPr>
            <a:xfrm>
              <a:off x="11213096" y="4648372"/>
              <a:ext cx="56369" cy="85629"/>
            </a:xfrm>
            <a:custGeom>
              <a:avLst/>
              <a:gdLst>
                <a:gd name="connsiteX0" fmla="*/ 23013 w 56369"/>
                <a:gd name="connsiteY0" fmla="*/ 47749 h 85629"/>
                <a:gd name="connsiteX1" fmla="*/ 19289 w 56369"/>
                <a:gd name="connsiteY1" fmla="*/ 36738 h 85629"/>
                <a:gd name="connsiteX2" fmla="*/ 27538 w 56369"/>
                <a:gd name="connsiteY2" fmla="*/ 12925 h 85629"/>
                <a:gd name="connsiteX3" fmla="*/ 13526 w 56369"/>
                <a:gd name="connsiteY3" fmla="*/ 0 h 85629"/>
                <a:gd name="connsiteX4" fmla="*/ 382 w 56369"/>
                <a:gd name="connsiteY4" fmla="*/ 39053 h 85629"/>
                <a:gd name="connsiteX5" fmla="*/ 6678 w 56369"/>
                <a:gd name="connsiteY5" fmla="*/ 57579 h 85629"/>
                <a:gd name="connsiteX6" fmla="*/ 23442 w 56369"/>
                <a:gd name="connsiteY6" fmla="*/ 74324 h 85629"/>
                <a:gd name="connsiteX7" fmla="*/ 52188 w 56369"/>
                <a:gd name="connsiteY7" fmla="*/ 85630 h 85629"/>
                <a:gd name="connsiteX8" fmla="*/ 56370 w 56369"/>
                <a:gd name="connsiteY8" fmla="*/ 67046 h 85629"/>
                <a:gd name="connsiteX9" fmla="*/ 33700 w 56369"/>
                <a:gd name="connsiteY9" fmla="*/ 58274 h 85629"/>
                <a:gd name="connsiteX10" fmla="*/ 23013 w 56369"/>
                <a:gd name="connsiteY10" fmla="*/ 47749 h 85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369" h="85629">
                  <a:moveTo>
                    <a:pt x="23013" y="47749"/>
                  </a:moveTo>
                  <a:cubicBezTo>
                    <a:pt x="21008" y="44383"/>
                    <a:pt x="19738" y="40630"/>
                    <a:pt x="19289" y="36738"/>
                  </a:cubicBezTo>
                  <a:cubicBezTo>
                    <a:pt x="18192" y="27950"/>
                    <a:pt x="21240" y="19152"/>
                    <a:pt x="27538" y="12925"/>
                  </a:cubicBezTo>
                  <a:lnTo>
                    <a:pt x="13526" y="0"/>
                  </a:lnTo>
                  <a:cubicBezTo>
                    <a:pt x="3391" y="10315"/>
                    <a:pt x="-1453" y="24709"/>
                    <a:pt x="382" y="39053"/>
                  </a:cubicBezTo>
                  <a:cubicBezTo>
                    <a:pt x="1148" y="45604"/>
                    <a:pt x="3294" y="51918"/>
                    <a:pt x="6678" y="57579"/>
                  </a:cubicBezTo>
                  <a:cubicBezTo>
                    <a:pt x="10891" y="64385"/>
                    <a:pt x="16630" y="70118"/>
                    <a:pt x="23442" y="74324"/>
                  </a:cubicBezTo>
                  <a:cubicBezTo>
                    <a:pt x="32298" y="79726"/>
                    <a:pt x="42024" y="83551"/>
                    <a:pt x="52188" y="85630"/>
                  </a:cubicBezTo>
                  <a:lnTo>
                    <a:pt x="56370" y="67046"/>
                  </a:lnTo>
                  <a:cubicBezTo>
                    <a:pt x="48366" y="65445"/>
                    <a:pt x="40697" y="62477"/>
                    <a:pt x="33700" y="58274"/>
                  </a:cubicBezTo>
                  <a:cubicBezTo>
                    <a:pt x="29374" y="55637"/>
                    <a:pt x="25716" y="52035"/>
                    <a:pt x="23013" y="47749"/>
                  </a:cubicBezTo>
                  <a:close/>
                </a:path>
              </a:pathLst>
            </a:custGeom>
            <a:solidFill>
              <a:srgbClr val="00000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0D13F63-D906-E015-A9DF-F31338778B1A}"/>
                </a:ext>
              </a:extLst>
            </p:cNvPr>
            <p:cNvSpPr/>
            <p:nvPr/>
          </p:nvSpPr>
          <p:spPr>
            <a:xfrm>
              <a:off x="11431362" y="4621454"/>
              <a:ext cx="33661" cy="74333"/>
            </a:xfrm>
            <a:custGeom>
              <a:avLst/>
              <a:gdLst>
                <a:gd name="connsiteX0" fmla="*/ 10687 w 33661"/>
                <a:gd name="connsiteY0" fmla="*/ 26584 h 74333"/>
                <a:gd name="connsiteX1" fmla="*/ 14411 w 33661"/>
                <a:gd name="connsiteY1" fmla="*/ 37595 h 74333"/>
                <a:gd name="connsiteX2" fmla="*/ 6163 w 33661"/>
                <a:gd name="connsiteY2" fmla="*/ 61408 h 74333"/>
                <a:gd name="connsiteX3" fmla="*/ 20155 w 33661"/>
                <a:gd name="connsiteY3" fmla="*/ 74333 h 74333"/>
                <a:gd name="connsiteX4" fmla="*/ 27003 w 33661"/>
                <a:gd name="connsiteY4" fmla="*/ 16764 h 74333"/>
                <a:gd name="connsiteX5" fmla="*/ 10268 w 33661"/>
                <a:gd name="connsiteY5" fmla="*/ 0 h 74333"/>
                <a:gd name="connsiteX6" fmla="*/ 0 w 33661"/>
                <a:gd name="connsiteY6" fmla="*/ 16050 h 74333"/>
                <a:gd name="connsiteX7" fmla="*/ 10687 w 33661"/>
                <a:gd name="connsiteY7" fmla="*/ 26584 h 7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61" h="74333">
                  <a:moveTo>
                    <a:pt x="10687" y="26584"/>
                  </a:moveTo>
                  <a:cubicBezTo>
                    <a:pt x="12688" y="29952"/>
                    <a:pt x="13958" y="33704"/>
                    <a:pt x="14411" y="37595"/>
                  </a:cubicBezTo>
                  <a:cubicBezTo>
                    <a:pt x="15514" y="46384"/>
                    <a:pt x="12465" y="55185"/>
                    <a:pt x="6163" y="61408"/>
                  </a:cubicBezTo>
                  <a:lnTo>
                    <a:pt x="20155" y="74333"/>
                  </a:lnTo>
                  <a:cubicBezTo>
                    <a:pt x="35172" y="58889"/>
                    <a:pt x="37978" y="35300"/>
                    <a:pt x="27003" y="16764"/>
                  </a:cubicBezTo>
                  <a:cubicBezTo>
                    <a:pt x="22798" y="9956"/>
                    <a:pt x="17069" y="4217"/>
                    <a:pt x="10268" y="0"/>
                  </a:cubicBezTo>
                  <a:lnTo>
                    <a:pt x="0" y="16050"/>
                  </a:lnTo>
                  <a:cubicBezTo>
                    <a:pt x="4327" y="18691"/>
                    <a:pt x="7985" y="22296"/>
                    <a:pt x="10687" y="26584"/>
                  </a:cubicBezTo>
                  <a:close/>
                </a:path>
              </a:pathLst>
            </a:custGeom>
            <a:solidFill>
              <a:srgbClr val="00000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C8BC4D4-871E-F4F3-1A9F-6D3BF0FFFCAD}"/>
                </a:ext>
              </a:extLst>
            </p:cNvPr>
            <p:cNvSpPr/>
            <p:nvPr/>
          </p:nvSpPr>
          <p:spPr>
            <a:xfrm>
              <a:off x="11807790" y="4601585"/>
              <a:ext cx="94564" cy="59410"/>
            </a:xfrm>
            <a:custGeom>
              <a:avLst/>
              <a:gdLst>
                <a:gd name="connsiteX0" fmla="*/ 1038 w 94564"/>
                <a:gd name="connsiteY0" fmla="*/ 39976 h 59410"/>
                <a:gd name="connsiteX1" fmla="*/ 0 w 94564"/>
                <a:gd name="connsiteY1" fmla="*/ 59026 h 59410"/>
                <a:gd name="connsiteX2" fmla="*/ 13335 w 94564"/>
                <a:gd name="connsiteY2" fmla="*/ 59398 h 59410"/>
                <a:gd name="connsiteX3" fmla="*/ 48454 w 94564"/>
                <a:gd name="connsiteY3" fmla="*/ 55750 h 59410"/>
                <a:gd name="connsiteX4" fmla="*/ 72638 w 94564"/>
                <a:gd name="connsiteY4" fmla="*/ 45730 h 59410"/>
                <a:gd name="connsiteX5" fmla="*/ 87306 w 94564"/>
                <a:gd name="connsiteY5" fmla="*/ 31013 h 59410"/>
                <a:gd name="connsiteX6" fmla="*/ 94212 w 94564"/>
                <a:gd name="connsiteY6" fmla="*/ 0 h 59410"/>
                <a:gd name="connsiteX7" fmla="*/ 75314 w 94564"/>
                <a:gd name="connsiteY7" fmla="*/ 2381 h 59410"/>
                <a:gd name="connsiteX8" fmla="*/ 74981 w 94564"/>
                <a:gd name="connsiteY8" fmla="*/ 11259 h 59410"/>
                <a:gd name="connsiteX9" fmla="*/ 71228 w 94564"/>
                <a:gd name="connsiteY9" fmla="*/ 20784 h 59410"/>
                <a:gd name="connsiteX10" fmla="*/ 62113 w 94564"/>
                <a:gd name="connsiteY10" fmla="*/ 29794 h 59410"/>
                <a:gd name="connsiteX11" fmla="*/ 44015 w 94564"/>
                <a:gd name="connsiteY11" fmla="*/ 37186 h 59410"/>
                <a:gd name="connsiteX12" fmla="*/ 1038 w 94564"/>
                <a:gd name="connsiteY12" fmla="*/ 39976 h 5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4564" h="59410">
                  <a:moveTo>
                    <a:pt x="1038" y="39976"/>
                  </a:moveTo>
                  <a:lnTo>
                    <a:pt x="0" y="59026"/>
                  </a:lnTo>
                  <a:cubicBezTo>
                    <a:pt x="4563" y="59274"/>
                    <a:pt x="9020" y="59398"/>
                    <a:pt x="13335" y="59398"/>
                  </a:cubicBezTo>
                  <a:cubicBezTo>
                    <a:pt x="25143" y="59550"/>
                    <a:pt x="36928" y="58325"/>
                    <a:pt x="48454" y="55750"/>
                  </a:cubicBezTo>
                  <a:cubicBezTo>
                    <a:pt x="57034" y="53834"/>
                    <a:pt x="65217" y="50443"/>
                    <a:pt x="72638" y="45730"/>
                  </a:cubicBezTo>
                  <a:cubicBezTo>
                    <a:pt x="78517" y="41921"/>
                    <a:pt x="83517" y="36905"/>
                    <a:pt x="87306" y="31013"/>
                  </a:cubicBezTo>
                  <a:cubicBezTo>
                    <a:pt x="93099" y="21774"/>
                    <a:pt x="95538" y="10824"/>
                    <a:pt x="94212" y="0"/>
                  </a:cubicBezTo>
                  <a:lnTo>
                    <a:pt x="75314" y="2381"/>
                  </a:lnTo>
                  <a:cubicBezTo>
                    <a:pt x="75672" y="5340"/>
                    <a:pt x="75560" y="8335"/>
                    <a:pt x="74981" y="11259"/>
                  </a:cubicBezTo>
                  <a:cubicBezTo>
                    <a:pt x="74332" y="14639"/>
                    <a:pt x="73060" y="17869"/>
                    <a:pt x="71228" y="20784"/>
                  </a:cubicBezTo>
                  <a:cubicBezTo>
                    <a:pt x="68863" y="24399"/>
                    <a:pt x="65755" y="27471"/>
                    <a:pt x="62113" y="29794"/>
                  </a:cubicBezTo>
                  <a:cubicBezTo>
                    <a:pt x="56551" y="33282"/>
                    <a:pt x="50428" y="35783"/>
                    <a:pt x="44015" y="37186"/>
                  </a:cubicBezTo>
                  <a:cubicBezTo>
                    <a:pt x="29891" y="40128"/>
                    <a:pt x="15424" y="41067"/>
                    <a:pt x="1038" y="39976"/>
                  </a:cubicBezTo>
                  <a:close/>
                </a:path>
              </a:pathLst>
            </a:custGeom>
            <a:solidFill>
              <a:srgbClr val="00000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F5E4A01F-AABB-123F-59D7-03762AEBEBAB}"/>
                </a:ext>
              </a:extLst>
            </p:cNvPr>
            <p:cNvSpPr/>
            <p:nvPr/>
          </p:nvSpPr>
          <p:spPr>
            <a:xfrm>
              <a:off x="11652230" y="4523467"/>
              <a:ext cx="81255" cy="84319"/>
            </a:xfrm>
            <a:custGeom>
              <a:avLst/>
              <a:gdLst>
                <a:gd name="connsiteX0" fmla="*/ 26106 w 81255"/>
                <a:gd name="connsiteY0" fmla="*/ 72461 h 84319"/>
                <a:gd name="connsiteX1" fmla="*/ 19591 w 81255"/>
                <a:gd name="connsiteY1" fmla="*/ 48124 h 84319"/>
                <a:gd name="connsiteX2" fmla="*/ 23344 w 81255"/>
                <a:gd name="connsiteY2" fmla="*/ 38599 h 84319"/>
                <a:gd name="connsiteX3" fmla="*/ 32450 w 81255"/>
                <a:gd name="connsiteY3" fmla="*/ 29589 h 84319"/>
                <a:gd name="connsiteX4" fmla="*/ 50595 w 81255"/>
                <a:gd name="connsiteY4" fmla="*/ 22178 h 84319"/>
                <a:gd name="connsiteX5" fmla="*/ 81256 w 81255"/>
                <a:gd name="connsiteY5" fmla="*/ 19063 h 84319"/>
                <a:gd name="connsiteX6" fmla="*/ 81256 w 81255"/>
                <a:gd name="connsiteY6" fmla="*/ 13 h 84319"/>
                <a:gd name="connsiteX7" fmla="*/ 46128 w 81255"/>
                <a:gd name="connsiteY7" fmla="*/ 3662 h 84319"/>
                <a:gd name="connsiteX8" fmla="*/ 21944 w 81255"/>
                <a:gd name="connsiteY8" fmla="*/ 13691 h 84319"/>
                <a:gd name="connsiteX9" fmla="*/ 7266 w 81255"/>
                <a:gd name="connsiteY9" fmla="*/ 28379 h 84319"/>
                <a:gd name="connsiteX10" fmla="*/ 932 w 81255"/>
                <a:gd name="connsiteY10" fmla="*/ 44476 h 84319"/>
                <a:gd name="connsiteX11" fmla="*/ 11219 w 81255"/>
                <a:gd name="connsiteY11" fmla="*/ 84319 h 8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255" h="84319">
                  <a:moveTo>
                    <a:pt x="26106" y="72461"/>
                  </a:moveTo>
                  <a:cubicBezTo>
                    <a:pt x="20260" y="65807"/>
                    <a:pt x="17851" y="56808"/>
                    <a:pt x="19591" y="48124"/>
                  </a:cubicBezTo>
                  <a:cubicBezTo>
                    <a:pt x="20230" y="44741"/>
                    <a:pt x="21504" y="41509"/>
                    <a:pt x="23344" y="38599"/>
                  </a:cubicBezTo>
                  <a:cubicBezTo>
                    <a:pt x="25707" y="34984"/>
                    <a:pt x="28810" y="31913"/>
                    <a:pt x="32450" y="29589"/>
                  </a:cubicBezTo>
                  <a:cubicBezTo>
                    <a:pt x="38027" y="26093"/>
                    <a:pt x="44166" y="23586"/>
                    <a:pt x="50595" y="22178"/>
                  </a:cubicBezTo>
                  <a:cubicBezTo>
                    <a:pt x="60660" y="19956"/>
                    <a:pt x="70950" y="18911"/>
                    <a:pt x="81256" y="19063"/>
                  </a:cubicBezTo>
                  <a:lnTo>
                    <a:pt x="81256" y="13"/>
                  </a:lnTo>
                  <a:cubicBezTo>
                    <a:pt x="69444" y="-144"/>
                    <a:pt x="57655" y="1081"/>
                    <a:pt x="46128" y="3662"/>
                  </a:cubicBezTo>
                  <a:cubicBezTo>
                    <a:pt x="37549" y="5585"/>
                    <a:pt x="29366" y="8978"/>
                    <a:pt x="21944" y="13691"/>
                  </a:cubicBezTo>
                  <a:cubicBezTo>
                    <a:pt x="16063" y="17488"/>
                    <a:pt x="11060" y="22496"/>
                    <a:pt x="7266" y="28379"/>
                  </a:cubicBezTo>
                  <a:cubicBezTo>
                    <a:pt x="4165" y="33301"/>
                    <a:pt x="2016" y="38761"/>
                    <a:pt x="932" y="44476"/>
                  </a:cubicBezTo>
                  <a:cubicBezTo>
                    <a:pt x="-1925" y="58632"/>
                    <a:pt x="1867" y="73316"/>
                    <a:pt x="11219" y="84319"/>
                  </a:cubicBezTo>
                  <a:close/>
                </a:path>
              </a:pathLst>
            </a:custGeom>
            <a:solidFill>
              <a:srgbClr val="000000"/>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621AA11-2C10-F6F8-8699-3B176C2AD402}"/>
                </a:ext>
              </a:extLst>
            </p:cNvPr>
            <p:cNvSpPr/>
            <p:nvPr/>
          </p:nvSpPr>
          <p:spPr>
            <a:xfrm>
              <a:off x="11790037" y="4906776"/>
              <a:ext cx="80789" cy="74133"/>
            </a:xfrm>
            <a:custGeom>
              <a:avLst/>
              <a:gdLst>
                <a:gd name="connsiteX0" fmla="*/ 6666 w 80789"/>
                <a:gd name="connsiteY0" fmla="*/ 0 h 74133"/>
                <a:gd name="connsiteX1" fmla="*/ 11181 w 80789"/>
                <a:gd name="connsiteY1" fmla="*/ 54959 h 74133"/>
                <a:gd name="connsiteX2" fmla="*/ 26421 w 80789"/>
                <a:gd name="connsiteY2" fmla="*/ 66780 h 74133"/>
                <a:gd name="connsiteX3" fmla="*/ 49348 w 80789"/>
                <a:gd name="connsiteY3" fmla="*/ 73381 h 74133"/>
                <a:gd name="connsiteX4" fmla="*/ 62416 w 80789"/>
                <a:gd name="connsiteY4" fmla="*/ 74133 h 74133"/>
                <a:gd name="connsiteX5" fmla="*/ 80790 w 80789"/>
                <a:gd name="connsiteY5" fmla="*/ 72952 h 74133"/>
                <a:gd name="connsiteX6" fmla="*/ 78466 w 80789"/>
                <a:gd name="connsiteY6" fmla="*/ 54045 h 74133"/>
                <a:gd name="connsiteX7" fmla="*/ 51682 w 80789"/>
                <a:gd name="connsiteY7" fmla="*/ 54473 h 74133"/>
                <a:gd name="connsiteX8" fmla="*/ 34994 w 80789"/>
                <a:gd name="connsiteY8" fmla="*/ 49768 h 74133"/>
                <a:gd name="connsiteX9" fmla="*/ 25716 w 80789"/>
                <a:gd name="connsiteY9" fmla="*/ 42624 h 74133"/>
                <a:gd name="connsiteX10" fmla="*/ 20897 w 80789"/>
                <a:gd name="connsiteY10" fmla="*/ 34357 h 74133"/>
                <a:gd name="connsiteX11" fmla="*/ 23316 w 80789"/>
                <a:gd name="connsiteY11" fmla="*/ 9268 h 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789" h="74133">
                  <a:moveTo>
                    <a:pt x="6666" y="0"/>
                  </a:moveTo>
                  <a:cubicBezTo>
                    <a:pt x="-3666" y="17416"/>
                    <a:pt x="-1856" y="39463"/>
                    <a:pt x="11181" y="54959"/>
                  </a:cubicBezTo>
                  <a:cubicBezTo>
                    <a:pt x="15416" y="59883"/>
                    <a:pt x="20600" y="63902"/>
                    <a:pt x="26421" y="66780"/>
                  </a:cubicBezTo>
                  <a:cubicBezTo>
                    <a:pt x="33627" y="70283"/>
                    <a:pt x="41383" y="72516"/>
                    <a:pt x="49348" y="73381"/>
                  </a:cubicBezTo>
                  <a:cubicBezTo>
                    <a:pt x="53685" y="73897"/>
                    <a:pt x="58049" y="74148"/>
                    <a:pt x="62416" y="74133"/>
                  </a:cubicBezTo>
                  <a:cubicBezTo>
                    <a:pt x="68559" y="74111"/>
                    <a:pt x="74695" y="73717"/>
                    <a:pt x="80790" y="72952"/>
                  </a:cubicBezTo>
                  <a:lnTo>
                    <a:pt x="78466" y="54045"/>
                  </a:lnTo>
                  <a:cubicBezTo>
                    <a:pt x="69588" y="55268"/>
                    <a:pt x="60594" y="55413"/>
                    <a:pt x="51682" y="54473"/>
                  </a:cubicBezTo>
                  <a:cubicBezTo>
                    <a:pt x="45891" y="53870"/>
                    <a:pt x="40247" y="52278"/>
                    <a:pt x="34994" y="49768"/>
                  </a:cubicBezTo>
                  <a:cubicBezTo>
                    <a:pt x="31454" y="48032"/>
                    <a:pt x="28300" y="45602"/>
                    <a:pt x="25716" y="42624"/>
                  </a:cubicBezTo>
                  <a:cubicBezTo>
                    <a:pt x="23647" y="40166"/>
                    <a:pt x="22016" y="37369"/>
                    <a:pt x="20897" y="34357"/>
                  </a:cubicBezTo>
                  <a:cubicBezTo>
                    <a:pt x="17763" y="26072"/>
                    <a:pt x="18657" y="16801"/>
                    <a:pt x="23316" y="9268"/>
                  </a:cubicBezTo>
                  <a:close/>
                </a:path>
              </a:pathLst>
            </a:custGeom>
            <a:solidFill>
              <a:srgbClr val="000000"/>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5987D93-9900-DCE7-3DBA-6F246D00B3F8}"/>
                </a:ext>
              </a:extLst>
            </p:cNvPr>
            <p:cNvSpPr/>
            <p:nvPr/>
          </p:nvSpPr>
          <p:spPr>
            <a:xfrm>
              <a:off x="11981393" y="4826651"/>
              <a:ext cx="51658" cy="64560"/>
            </a:xfrm>
            <a:custGeom>
              <a:avLst/>
              <a:gdLst>
                <a:gd name="connsiteX0" fmla="*/ 48654 w 51658"/>
                <a:gd name="connsiteY0" fmla="*/ 32347 h 64560"/>
                <a:gd name="connsiteX1" fmla="*/ 40500 w 51658"/>
                <a:gd name="connsiteY1" fmla="*/ 18421 h 64560"/>
                <a:gd name="connsiteX2" fmla="*/ 25260 w 51658"/>
                <a:gd name="connsiteY2" fmla="*/ 6601 h 64560"/>
                <a:gd name="connsiteX3" fmla="*/ 2343 w 51658"/>
                <a:gd name="connsiteY3" fmla="*/ 0 h 64560"/>
                <a:gd name="connsiteX4" fmla="*/ 0 w 51658"/>
                <a:gd name="connsiteY4" fmla="*/ 18907 h 64560"/>
                <a:gd name="connsiteX5" fmla="*/ 16678 w 51658"/>
                <a:gd name="connsiteY5" fmla="*/ 23612 h 64560"/>
                <a:gd name="connsiteX6" fmla="*/ 25975 w 51658"/>
                <a:gd name="connsiteY6" fmla="*/ 30766 h 64560"/>
                <a:gd name="connsiteX7" fmla="*/ 32575 w 51658"/>
                <a:gd name="connsiteY7" fmla="*/ 47749 h 64560"/>
                <a:gd name="connsiteX8" fmla="*/ 30956 w 51658"/>
                <a:gd name="connsiteY8" fmla="*/ 58312 h 64560"/>
                <a:gd name="connsiteX9" fmla="*/ 48949 w 51658"/>
                <a:gd name="connsiteY9" fmla="*/ 64560 h 64560"/>
                <a:gd name="connsiteX10" fmla="*/ 51625 w 51658"/>
                <a:gd name="connsiteY10" fmla="*/ 47006 h 64560"/>
                <a:gd name="connsiteX11" fmla="*/ 48654 w 51658"/>
                <a:gd name="connsiteY11" fmla="*/ 32347 h 6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58" h="64560">
                  <a:moveTo>
                    <a:pt x="48654" y="32347"/>
                  </a:moveTo>
                  <a:cubicBezTo>
                    <a:pt x="46756" y="27271"/>
                    <a:pt x="43998" y="22560"/>
                    <a:pt x="40500" y="18421"/>
                  </a:cubicBezTo>
                  <a:cubicBezTo>
                    <a:pt x="36262" y="13502"/>
                    <a:pt x="31079" y="9483"/>
                    <a:pt x="25260" y="6601"/>
                  </a:cubicBezTo>
                  <a:cubicBezTo>
                    <a:pt x="18056" y="3104"/>
                    <a:pt x="10304" y="872"/>
                    <a:pt x="2343" y="0"/>
                  </a:cubicBezTo>
                  <a:lnTo>
                    <a:pt x="0" y="18907"/>
                  </a:lnTo>
                  <a:cubicBezTo>
                    <a:pt x="5788" y="19508"/>
                    <a:pt x="11430" y="21100"/>
                    <a:pt x="16678" y="23612"/>
                  </a:cubicBezTo>
                  <a:cubicBezTo>
                    <a:pt x="20226" y="25348"/>
                    <a:pt x="23388" y="27781"/>
                    <a:pt x="25975" y="30766"/>
                  </a:cubicBezTo>
                  <a:cubicBezTo>
                    <a:pt x="29982" y="35547"/>
                    <a:pt x="32302" y="41516"/>
                    <a:pt x="32575" y="47749"/>
                  </a:cubicBezTo>
                  <a:cubicBezTo>
                    <a:pt x="32707" y="51341"/>
                    <a:pt x="32157" y="54925"/>
                    <a:pt x="30956" y="58312"/>
                  </a:cubicBezTo>
                  <a:lnTo>
                    <a:pt x="48949" y="64560"/>
                  </a:lnTo>
                  <a:cubicBezTo>
                    <a:pt x="50940" y="58930"/>
                    <a:pt x="51847" y="52973"/>
                    <a:pt x="51625" y="47006"/>
                  </a:cubicBezTo>
                  <a:cubicBezTo>
                    <a:pt x="51425" y="41992"/>
                    <a:pt x="50422" y="37043"/>
                    <a:pt x="48654" y="32347"/>
                  </a:cubicBezTo>
                  <a:close/>
                </a:path>
              </a:pathLst>
            </a:custGeom>
            <a:solidFill>
              <a:srgbClr val="000000"/>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3D299DA-00B2-B130-D655-F575DE603B35}"/>
                </a:ext>
              </a:extLst>
            </p:cNvPr>
            <p:cNvSpPr/>
            <p:nvPr/>
          </p:nvSpPr>
          <p:spPr>
            <a:xfrm>
              <a:off x="11251263" y="4561580"/>
              <a:ext cx="743610" cy="797764"/>
            </a:xfrm>
            <a:custGeom>
              <a:avLst/>
              <a:gdLst>
                <a:gd name="connsiteX0" fmla="*/ 719843 w 743610"/>
                <a:gd name="connsiteY0" fmla="*/ 302381 h 797764"/>
                <a:gd name="connsiteX1" fmla="*/ 651168 w 743610"/>
                <a:gd name="connsiteY1" fmla="*/ 317468 h 797764"/>
                <a:gd name="connsiteX2" fmla="*/ 577492 w 743610"/>
                <a:gd name="connsiteY2" fmla="*/ 372856 h 797764"/>
                <a:gd name="connsiteX3" fmla="*/ 600742 w 743610"/>
                <a:gd name="connsiteY3" fmla="*/ 381276 h 797764"/>
                <a:gd name="connsiteX4" fmla="*/ 652349 w 743610"/>
                <a:gd name="connsiteY4" fmla="*/ 371970 h 797764"/>
                <a:gd name="connsiteX5" fmla="*/ 652349 w 743610"/>
                <a:gd name="connsiteY5" fmla="*/ 530943 h 797764"/>
                <a:gd name="connsiteX6" fmla="*/ 647844 w 743610"/>
                <a:gd name="connsiteY6" fmla="*/ 531028 h 797764"/>
                <a:gd name="connsiteX7" fmla="*/ 511341 w 743610"/>
                <a:gd name="connsiteY7" fmla="*/ 548945 h 797764"/>
                <a:gd name="connsiteX8" fmla="*/ 445809 w 743610"/>
                <a:gd name="connsiteY8" fmla="*/ 461220 h 797764"/>
                <a:gd name="connsiteX9" fmla="*/ 413376 w 743610"/>
                <a:gd name="connsiteY9" fmla="*/ 396450 h 797764"/>
                <a:gd name="connsiteX10" fmla="*/ 402232 w 743610"/>
                <a:gd name="connsiteY10" fmla="*/ 371008 h 797764"/>
                <a:gd name="connsiteX11" fmla="*/ 457648 w 743610"/>
                <a:gd name="connsiteY11" fmla="*/ 380800 h 797764"/>
                <a:gd name="connsiteX12" fmla="*/ 495691 w 743610"/>
                <a:gd name="connsiteY12" fmla="*/ 363865 h 797764"/>
                <a:gd name="connsiteX13" fmla="*/ 545564 w 743610"/>
                <a:gd name="connsiteY13" fmla="*/ 284074 h 797764"/>
                <a:gd name="connsiteX14" fmla="*/ 540097 w 743610"/>
                <a:gd name="connsiteY14" fmla="*/ 236344 h 797764"/>
                <a:gd name="connsiteX15" fmla="*/ 535268 w 743610"/>
                <a:gd name="connsiteY15" fmla="*/ 232753 h 797764"/>
                <a:gd name="connsiteX16" fmla="*/ 535268 w 743610"/>
                <a:gd name="connsiteY16" fmla="*/ 58588 h 797764"/>
                <a:gd name="connsiteX17" fmla="*/ 569853 w 743610"/>
                <a:gd name="connsiteY17" fmla="*/ 61303 h 797764"/>
                <a:gd name="connsiteX18" fmla="*/ 612830 w 743610"/>
                <a:gd name="connsiteY18" fmla="*/ 47615 h 797764"/>
                <a:gd name="connsiteX19" fmla="*/ 531029 w 743610"/>
                <a:gd name="connsiteY19" fmla="*/ 5124 h 797764"/>
                <a:gd name="connsiteX20" fmla="*/ 482223 w 743610"/>
                <a:gd name="connsiteY20" fmla="*/ 0 h 797764"/>
                <a:gd name="connsiteX21" fmla="*/ 439256 w 743610"/>
                <a:gd name="connsiteY21" fmla="*/ 13697 h 797764"/>
                <a:gd name="connsiteX22" fmla="*/ 516218 w 743610"/>
                <a:gd name="connsiteY22" fmla="*/ 55159 h 797764"/>
                <a:gd name="connsiteX23" fmla="*/ 516218 w 743610"/>
                <a:gd name="connsiteY23" fmla="*/ 226419 h 797764"/>
                <a:gd name="connsiteX24" fmla="*/ 509702 w 743610"/>
                <a:gd name="connsiteY24" fmla="*/ 226552 h 797764"/>
                <a:gd name="connsiteX25" fmla="*/ 483032 w 743610"/>
                <a:gd name="connsiteY25" fmla="*/ 243697 h 797764"/>
                <a:gd name="connsiteX26" fmla="*/ 445885 w 743610"/>
                <a:gd name="connsiteY26" fmla="*/ 303086 h 797764"/>
                <a:gd name="connsiteX27" fmla="*/ 394564 w 743610"/>
                <a:gd name="connsiteY27" fmla="*/ 294018 h 797764"/>
                <a:gd name="connsiteX28" fmla="*/ 347978 w 743610"/>
                <a:gd name="connsiteY28" fmla="*/ 301228 h 797764"/>
                <a:gd name="connsiteX29" fmla="*/ 237487 w 743610"/>
                <a:gd name="connsiteY29" fmla="*/ 359121 h 797764"/>
                <a:gd name="connsiteX30" fmla="*/ 188472 w 743610"/>
                <a:gd name="connsiteY30" fmla="*/ 379790 h 797764"/>
                <a:gd name="connsiteX31" fmla="*/ 122387 w 743610"/>
                <a:gd name="connsiteY31" fmla="*/ 320097 h 797764"/>
                <a:gd name="connsiteX32" fmla="*/ 98337 w 743610"/>
                <a:gd name="connsiteY32" fmla="*/ 310001 h 797764"/>
                <a:gd name="connsiteX33" fmla="*/ 98337 w 743610"/>
                <a:gd name="connsiteY33" fmla="*/ 135303 h 797764"/>
                <a:gd name="connsiteX34" fmla="*/ 175613 w 743610"/>
                <a:gd name="connsiteY34" fmla="*/ 99774 h 797764"/>
                <a:gd name="connsiteX35" fmla="*/ 118549 w 743610"/>
                <a:gd name="connsiteY35" fmla="*/ 82534 h 797764"/>
                <a:gd name="connsiteX36" fmla="*/ 84687 w 743610"/>
                <a:gd name="connsiteY36" fmla="*/ 84677 h 797764"/>
                <a:gd name="connsiteX37" fmla="*/ 58 w 743610"/>
                <a:gd name="connsiteY37" fmla="*/ 121206 h 797764"/>
                <a:gd name="connsiteX38" fmla="*/ 57113 w 743610"/>
                <a:gd name="connsiteY38" fmla="*/ 138455 h 797764"/>
                <a:gd name="connsiteX39" fmla="*/ 79287 w 743610"/>
                <a:gd name="connsiteY39" fmla="*/ 137389 h 797764"/>
                <a:gd name="connsiteX40" fmla="*/ 79287 w 743610"/>
                <a:gd name="connsiteY40" fmla="*/ 314182 h 797764"/>
                <a:gd name="connsiteX41" fmla="*/ 74448 w 743610"/>
                <a:gd name="connsiteY41" fmla="*/ 317183 h 797764"/>
                <a:gd name="connsiteX42" fmla="*/ 66827 w 743610"/>
                <a:gd name="connsiteY42" fmla="*/ 369311 h 797764"/>
                <a:gd name="connsiteX43" fmla="*/ 71724 w 743610"/>
                <a:gd name="connsiteY43" fmla="*/ 374694 h 797764"/>
                <a:gd name="connsiteX44" fmla="*/ 156154 w 743610"/>
                <a:gd name="connsiteY44" fmla="*/ 450952 h 797764"/>
                <a:gd name="connsiteX45" fmla="*/ 195577 w 743610"/>
                <a:gd name="connsiteY45" fmla="*/ 457619 h 797764"/>
                <a:gd name="connsiteX46" fmla="*/ 269653 w 743610"/>
                <a:gd name="connsiteY46" fmla="*/ 426368 h 797764"/>
                <a:gd name="connsiteX47" fmla="*/ 321889 w 743610"/>
                <a:gd name="connsiteY47" fmla="*/ 515083 h 797764"/>
                <a:gd name="connsiteX48" fmla="*/ 269558 w 743610"/>
                <a:gd name="connsiteY48" fmla="*/ 603666 h 797764"/>
                <a:gd name="connsiteX49" fmla="*/ 269415 w 743610"/>
                <a:gd name="connsiteY49" fmla="*/ 641290 h 797764"/>
                <a:gd name="connsiteX50" fmla="*/ 349425 w 743610"/>
                <a:gd name="connsiteY50" fmla="*/ 779193 h 797764"/>
                <a:gd name="connsiteX51" fmla="*/ 400294 w 743610"/>
                <a:gd name="connsiteY51" fmla="*/ 792745 h 797764"/>
                <a:gd name="connsiteX52" fmla="*/ 402937 w 743610"/>
                <a:gd name="connsiteY52" fmla="*/ 791061 h 797764"/>
                <a:gd name="connsiteX53" fmla="*/ 413157 w 743610"/>
                <a:gd name="connsiteY53" fmla="*/ 740578 h 797764"/>
                <a:gd name="connsiteX54" fmla="*/ 344749 w 743610"/>
                <a:gd name="connsiteY54" fmla="*/ 622754 h 797764"/>
                <a:gd name="connsiteX55" fmla="*/ 401613 w 743610"/>
                <a:gd name="connsiteY55" fmla="*/ 526494 h 797764"/>
                <a:gd name="connsiteX56" fmla="*/ 464764 w 743610"/>
                <a:gd name="connsiteY56" fmla="*/ 610972 h 797764"/>
                <a:gd name="connsiteX57" fmla="*/ 499425 w 743610"/>
                <a:gd name="connsiteY57" fmla="*/ 625602 h 797764"/>
                <a:gd name="connsiteX58" fmla="*/ 656483 w 743610"/>
                <a:gd name="connsiteY58" fmla="*/ 604990 h 797764"/>
                <a:gd name="connsiteX59" fmla="*/ 689820 w 743610"/>
                <a:gd name="connsiteY59" fmla="*/ 570319 h 797764"/>
                <a:gd name="connsiteX60" fmla="*/ 671399 w 743610"/>
                <a:gd name="connsiteY60" fmla="*/ 535791 h 797764"/>
                <a:gd name="connsiteX61" fmla="*/ 671399 w 743610"/>
                <a:gd name="connsiteY61" fmla="*/ 365408 h 797764"/>
                <a:gd name="connsiteX62" fmla="*/ 743103 w 743610"/>
                <a:gd name="connsiteY62" fmla="*/ 310791 h 797764"/>
                <a:gd name="connsiteX63" fmla="*/ 719843 w 743610"/>
                <a:gd name="connsiteY63" fmla="*/ 302381 h 797764"/>
                <a:gd name="connsiteX64" fmla="*/ 30909 w 743610"/>
                <a:gd name="connsiteY64" fmla="*/ 117500 h 797764"/>
                <a:gd name="connsiteX65" fmla="*/ 30824 w 743610"/>
                <a:gd name="connsiteY65" fmla="*/ 117415 h 797764"/>
                <a:gd name="connsiteX66" fmla="*/ 30909 w 743610"/>
                <a:gd name="connsiteY66" fmla="*/ 117329 h 797764"/>
                <a:gd name="connsiteX67" fmla="*/ 86992 w 743610"/>
                <a:gd name="connsiteY67" fmla="*/ 103584 h 797764"/>
                <a:gd name="connsiteX68" fmla="*/ 118558 w 743610"/>
                <a:gd name="connsiteY68" fmla="*/ 101584 h 797764"/>
                <a:gd name="connsiteX69" fmla="*/ 144743 w 743610"/>
                <a:gd name="connsiteY69" fmla="*/ 103489 h 797764"/>
                <a:gd name="connsiteX70" fmla="*/ 144828 w 743610"/>
                <a:gd name="connsiteY70" fmla="*/ 103575 h 797764"/>
                <a:gd name="connsiteX71" fmla="*/ 144743 w 743610"/>
                <a:gd name="connsiteY71" fmla="*/ 103661 h 797764"/>
                <a:gd name="connsiteX72" fmla="*/ 88659 w 743610"/>
                <a:gd name="connsiteY72" fmla="*/ 117405 h 797764"/>
                <a:gd name="connsiteX73" fmla="*/ 57094 w 743610"/>
                <a:gd name="connsiteY73" fmla="*/ 119405 h 797764"/>
                <a:gd name="connsiteX74" fmla="*/ 30909 w 743610"/>
                <a:gd name="connsiteY74" fmla="*/ 117500 h 797764"/>
                <a:gd name="connsiteX75" fmla="*/ 482232 w 743610"/>
                <a:gd name="connsiteY75" fmla="*/ 19031 h 797764"/>
                <a:gd name="connsiteX76" fmla="*/ 527371 w 743610"/>
                <a:gd name="connsiteY76" fmla="*/ 23793 h 797764"/>
                <a:gd name="connsiteX77" fmla="*/ 582331 w 743610"/>
                <a:gd name="connsiteY77" fmla="*/ 41510 h 797764"/>
                <a:gd name="connsiteX78" fmla="*/ 582374 w 743610"/>
                <a:gd name="connsiteY78" fmla="*/ 41638 h 797764"/>
                <a:gd name="connsiteX79" fmla="*/ 582331 w 743610"/>
                <a:gd name="connsiteY79" fmla="*/ 41681 h 797764"/>
                <a:gd name="connsiteX80" fmla="*/ 569891 w 743610"/>
                <a:gd name="connsiteY80" fmla="*/ 42224 h 797764"/>
                <a:gd name="connsiteX81" fmla="*/ 524742 w 743610"/>
                <a:gd name="connsiteY81" fmla="*/ 37462 h 797764"/>
                <a:gd name="connsiteX82" fmla="*/ 469793 w 743610"/>
                <a:gd name="connsiteY82" fmla="*/ 19745 h 797764"/>
                <a:gd name="connsiteX83" fmla="*/ 469749 w 743610"/>
                <a:gd name="connsiteY83" fmla="*/ 19618 h 797764"/>
                <a:gd name="connsiteX84" fmla="*/ 469793 w 743610"/>
                <a:gd name="connsiteY84" fmla="*/ 19574 h 797764"/>
                <a:gd name="connsiteX85" fmla="*/ 482232 w 743610"/>
                <a:gd name="connsiteY85" fmla="*/ 19031 h 797764"/>
                <a:gd name="connsiteX86" fmla="*/ 653997 w 743610"/>
                <a:gd name="connsiteY86" fmla="*/ 586092 h 797764"/>
                <a:gd name="connsiteX87" fmla="*/ 496958 w 743610"/>
                <a:gd name="connsiteY87" fmla="*/ 606704 h 797764"/>
                <a:gd name="connsiteX88" fmla="*/ 480004 w 743610"/>
                <a:gd name="connsiteY88" fmla="*/ 599608 h 797764"/>
                <a:gd name="connsiteX89" fmla="*/ 408566 w 743610"/>
                <a:gd name="connsiteY89" fmla="*/ 503882 h 797764"/>
                <a:gd name="connsiteX90" fmla="*/ 399041 w 743610"/>
                <a:gd name="connsiteY90" fmla="*/ 500234 h 797764"/>
                <a:gd name="connsiteX91" fmla="*/ 392374 w 743610"/>
                <a:gd name="connsiteY91" fmla="*/ 504796 h 797764"/>
                <a:gd name="connsiteX92" fmla="*/ 325527 w 743610"/>
                <a:gd name="connsiteY92" fmla="*/ 617868 h 797764"/>
                <a:gd name="connsiteX93" fmla="*/ 325527 w 743610"/>
                <a:gd name="connsiteY93" fmla="*/ 627497 h 797764"/>
                <a:gd name="connsiteX94" fmla="*/ 396669 w 743610"/>
                <a:gd name="connsiteY94" fmla="*/ 750103 h 797764"/>
                <a:gd name="connsiteX95" fmla="*/ 392078 w 743610"/>
                <a:gd name="connsiteY95" fmla="*/ 775402 h 797764"/>
                <a:gd name="connsiteX96" fmla="*/ 366221 w 743610"/>
                <a:gd name="connsiteY96" fmla="*/ 770003 h 797764"/>
                <a:gd name="connsiteX97" fmla="*/ 365970 w 743610"/>
                <a:gd name="connsiteY97" fmla="*/ 769610 h 797764"/>
                <a:gd name="connsiteX98" fmla="*/ 285903 w 743610"/>
                <a:gd name="connsiteY98" fmla="*/ 631717 h 797764"/>
                <a:gd name="connsiteX99" fmla="*/ 285979 w 743610"/>
                <a:gd name="connsiteY99" fmla="*/ 613353 h 797764"/>
                <a:gd name="connsiteX100" fmla="*/ 341158 w 743610"/>
                <a:gd name="connsiteY100" fmla="*/ 519941 h 797764"/>
                <a:gd name="connsiteX101" fmla="*/ 341158 w 743610"/>
                <a:gd name="connsiteY101" fmla="*/ 510283 h 797764"/>
                <a:gd name="connsiteX102" fmla="*/ 293228 w 743610"/>
                <a:gd name="connsiteY102" fmla="*/ 428492 h 797764"/>
                <a:gd name="connsiteX103" fmla="*/ 281588 w 743610"/>
                <a:gd name="connsiteY103" fmla="*/ 409442 h 797764"/>
                <a:gd name="connsiteX104" fmla="*/ 269758 w 743610"/>
                <a:gd name="connsiteY104" fmla="*/ 405632 h 797764"/>
                <a:gd name="connsiteX105" fmla="*/ 188129 w 743610"/>
                <a:gd name="connsiteY105" fmla="*/ 440065 h 797764"/>
                <a:gd name="connsiteX106" fmla="*/ 168879 w 743610"/>
                <a:gd name="connsiteY106" fmla="*/ 436807 h 797764"/>
                <a:gd name="connsiteX107" fmla="*/ 84468 w 743610"/>
                <a:gd name="connsiteY107" fmla="*/ 360531 h 797764"/>
                <a:gd name="connsiteX108" fmla="*/ 83192 w 743610"/>
                <a:gd name="connsiteY108" fmla="*/ 334807 h 797764"/>
                <a:gd name="connsiteX109" fmla="*/ 85907 w 743610"/>
                <a:gd name="connsiteY109" fmla="*/ 332356 h 797764"/>
                <a:gd name="connsiteX110" fmla="*/ 109605 w 743610"/>
                <a:gd name="connsiteY110" fmla="*/ 334261 h 797764"/>
                <a:gd name="connsiteX111" fmla="*/ 180185 w 743610"/>
                <a:gd name="connsiteY111" fmla="*/ 398012 h 797764"/>
                <a:gd name="connsiteX112" fmla="*/ 190263 w 743610"/>
                <a:gd name="connsiteY112" fmla="*/ 399717 h 797764"/>
                <a:gd name="connsiteX113" fmla="*/ 245231 w 743610"/>
                <a:gd name="connsiteY113" fmla="*/ 376533 h 797764"/>
                <a:gd name="connsiteX114" fmla="*/ 245946 w 743610"/>
                <a:gd name="connsiteY114" fmla="*/ 376199 h 797764"/>
                <a:gd name="connsiteX115" fmla="*/ 356807 w 743610"/>
                <a:gd name="connsiteY115" fmla="*/ 318097 h 797764"/>
                <a:gd name="connsiteX116" fmla="*/ 373000 w 743610"/>
                <a:gd name="connsiteY116" fmla="*/ 312715 h 797764"/>
                <a:gd name="connsiteX117" fmla="*/ 391259 w 743610"/>
                <a:gd name="connsiteY117" fmla="*/ 312715 h 797764"/>
                <a:gd name="connsiteX118" fmla="*/ 448914 w 743610"/>
                <a:gd name="connsiteY118" fmla="*/ 322907 h 797764"/>
                <a:gd name="connsiteX119" fmla="*/ 458639 w 743610"/>
                <a:gd name="connsiteY119" fmla="*/ 318573 h 797764"/>
                <a:gd name="connsiteX120" fmla="*/ 499139 w 743610"/>
                <a:gd name="connsiteY120" fmla="*/ 253851 h 797764"/>
                <a:gd name="connsiteX121" fmla="*/ 524242 w 743610"/>
                <a:gd name="connsiteY121" fmla="*/ 248090 h 797764"/>
                <a:gd name="connsiteX122" fmla="*/ 527133 w 743610"/>
                <a:gd name="connsiteY122" fmla="*/ 250336 h 797764"/>
                <a:gd name="connsiteX123" fmla="*/ 529419 w 743610"/>
                <a:gd name="connsiteY123" fmla="*/ 274006 h 797764"/>
                <a:gd name="connsiteX124" fmla="*/ 479546 w 743610"/>
                <a:gd name="connsiteY124" fmla="*/ 353768 h 797764"/>
                <a:gd name="connsiteX125" fmla="*/ 460954 w 743610"/>
                <a:gd name="connsiteY125" fmla="*/ 362036 h 797764"/>
                <a:gd name="connsiteX126" fmla="*/ 388040 w 743610"/>
                <a:gd name="connsiteY126" fmla="*/ 349148 h 797764"/>
                <a:gd name="connsiteX127" fmla="*/ 377002 w 743610"/>
                <a:gd name="connsiteY127" fmla="*/ 356870 h 797764"/>
                <a:gd name="connsiteX128" fmla="*/ 377657 w 743610"/>
                <a:gd name="connsiteY128" fmla="*/ 362350 h 797764"/>
                <a:gd name="connsiteX129" fmla="*/ 396136 w 743610"/>
                <a:gd name="connsiteY129" fmla="*/ 404555 h 797764"/>
                <a:gd name="connsiteX130" fmla="*/ 429150 w 743610"/>
                <a:gd name="connsiteY130" fmla="*/ 470506 h 797764"/>
                <a:gd name="connsiteX131" fmla="*/ 430035 w 743610"/>
                <a:gd name="connsiteY131" fmla="*/ 471945 h 797764"/>
                <a:gd name="connsiteX132" fmla="*/ 499425 w 743610"/>
                <a:gd name="connsiteY132" fmla="*/ 564813 h 797764"/>
                <a:gd name="connsiteX133" fmla="*/ 508293 w 743610"/>
                <a:gd name="connsiteY133" fmla="*/ 568557 h 797764"/>
                <a:gd name="connsiteX134" fmla="*/ 650282 w 743610"/>
                <a:gd name="connsiteY134" fmla="*/ 549916 h 797764"/>
                <a:gd name="connsiteX135" fmla="*/ 665112 w 743610"/>
                <a:gd name="connsiteY135" fmla="*/ 554679 h 797764"/>
                <a:gd name="connsiteX136" fmla="*/ 670827 w 743610"/>
                <a:gd name="connsiteY136" fmla="*/ 569214 h 797764"/>
                <a:gd name="connsiteX137" fmla="*/ 653997 w 743610"/>
                <a:gd name="connsiteY137" fmla="*/ 586092 h 797764"/>
                <a:gd name="connsiteX138" fmla="*/ 662731 w 743610"/>
                <a:gd name="connsiteY138" fmla="*/ 348339 h 797764"/>
                <a:gd name="connsiteX139" fmla="*/ 606629 w 743610"/>
                <a:gd name="connsiteY139" fmla="*/ 362007 h 797764"/>
                <a:gd name="connsiteX140" fmla="*/ 606535 w 743610"/>
                <a:gd name="connsiteY140" fmla="*/ 361911 h 797764"/>
                <a:gd name="connsiteX141" fmla="*/ 606562 w 743610"/>
                <a:gd name="connsiteY141" fmla="*/ 361845 h 797764"/>
                <a:gd name="connsiteX142" fmla="*/ 657854 w 743610"/>
                <a:gd name="connsiteY142" fmla="*/ 335309 h 797764"/>
                <a:gd name="connsiteX143" fmla="*/ 713957 w 743610"/>
                <a:gd name="connsiteY143" fmla="*/ 321640 h 797764"/>
                <a:gd name="connsiteX144" fmla="*/ 714061 w 743610"/>
                <a:gd name="connsiteY144" fmla="*/ 321725 h 797764"/>
                <a:gd name="connsiteX145" fmla="*/ 714023 w 743610"/>
                <a:gd name="connsiteY145" fmla="*/ 321812 h 797764"/>
                <a:gd name="connsiteX146" fmla="*/ 662731 w 743610"/>
                <a:gd name="connsiteY146" fmla="*/ 348339 h 797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743610" h="797764">
                  <a:moveTo>
                    <a:pt x="719843" y="302381"/>
                  </a:moveTo>
                  <a:cubicBezTo>
                    <a:pt x="696272" y="303552"/>
                    <a:pt x="673060" y="308652"/>
                    <a:pt x="651168" y="317468"/>
                  </a:cubicBezTo>
                  <a:cubicBezTo>
                    <a:pt x="605448" y="334613"/>
                    <a:pt x="572444" y="359378"/>
                    <a:pt x="577492" y="372856"/>
                  </a:cubicBezTo>
                  <a:cubicBezTo>
                    <a:pt x="579616" y="378571"/>
                    <a:pt x="588150" y="381276"/>
                    <a:pt x="600742" y="381276"/>
                  </a:cubicBezTo>
                  <a:cubicBezTo>
                    <a:pt x="618296" y="380614"/>
                    <a:pt x="635670" y="377481"/>
                    <a:pt x="652349" y="371970"/>
                  </a:cubicBezTo>
                  <a:lnTo>
                    <a:pt x="652349" y="530943"/>
                  </a:lnTo>
                  <a:cubicBezTo>
                    <a:pt x="650847" y="530876"/>
                    <a:pt x="649342" y="530904"/>
                    <a:pt x="647844" y="531028"/>
                  </a:cubicBezTo>
                  <a:lnTo>
                    <a:pt x="511341" y="548945"/>
                  </a:lnTo>
                  <a:lnTo>
                    <a:pt x="445809" y="461220"/>
                  </a:lnTo>
                  <a:lnTo>
                    <a:pt x="413376" y="396450"/>
                  </a:lnTo>
                  <a:lnTo>
                    <a:pt x="402232" y="371008"/>
                  </a:lnTo>
                  <a:lnTo>
                    <a:pt x="457648" y="380800"/>
                  </a:lnTo>
                  <a:cubicBezTo>
                    <a:pt x="472599" y="383461"/>
                    <a:pt x="487664" y="376755"/>
                    <a:pt x="495691" y="363865"/>
                  </a:cubicBezTo>
                  <a:lnTo>
                    <a:pt x="545564" y="284074"/>
                  </a:lnTo>
                  <a:cubicBezTo>
                    <a:pt x="555400" y="268906"/>
                    <a:pt x="553108" y="248895"/>
                    <a:pt x="540097" y="236344"/>
                  </a:cubicBezTo>
                  <a:cubicBezTo>
                    <a:pt x="538582" y="235024"/>
                    <a:pt x="536968" y="233824"/>
                    <a:pt x="535268" y="232753"/>
                  </a:cubicBezTo>
                  <a:lnTo>
                    <a:pt x="535268" y="58588"/>
                  </a:lnTo>
                  <a:cubicBezTo>
                    <a:pt x="546717" y="60312"/>
                    <a:pt x="558274" y="61219"/>
                    <a:pt x="569853" y="61303"/>
                  </a:cubicBezTo>
                  <a:cubicBezTo>
                    <a:pt x="594142" y="61303"/>
                    <a:pt x="611096" y="56540"/>
                    <a:pt x="612830" y="47615"/>
                  </a:cubicBezTo>
                  <a:cubicBezTo>
                    <a:pt x="615582" y="33518"/>
                    <a:pt x="578959" y="14497"/>
                    <a:pt x="531029" y="5124"/>
                  </a:cubicBezTo>
                  <a:cubicBezTo>
                    <a:pt x="514958" y="1880"/>
                    <a:pt x="498617" y="164"/>
                    <a:pt x="482223" y="0"/>
                  </a:cubicBezTo>
                  <a:cubicBezTo>
                    <a:pt x="457944" y="0"/>
                    <a:pt x="440989" y="4763"/>
                    <a:pt x="439256" y="13697"/>
                  </a:cubicBezTo>
                  <a:cubicBezTo>
                    <a:pt x="436589" y="27308"/>
                    <a:pt x="470688" y="45491"/>
                    <a:pt x="516218" y="55159"/>
                  </a:cubicBezTo>
                  <a:lnTo>
                    <a:pt x="516218" y="226419"/>
                  </a:lnTo>
                  <a:cubicBezTo>
                    <a:pt x="514047" y="226264"/>
                    <a:pt x="511866" y="226308"/>
                    <a:pt x="509702" y="226552"/>
                  </a:cubicBezTo>
                  <a:cubicBezTo>
                    <a:pt x="498697" y="227996"/>
                    <a:pt x="488915" y="234285"/>
                    <a:pt x="483032" y="243697"/>
                  </a:cubicBezTo>
                  <a:lnTo>
                    <a:pt x="445885" y="303086"/>
                  </a:lnTo>
                  <a:lnTo>
                    <a:pt x="394564" y="294018"/>
                  </a:lnTo>
                  <a:cubicBezTo>
                    <a:pt x="378664" y="291269"/>
                    <a:pt x="362302" y="293801"/>
                    <a:pt x="347978" y="301228"/>
                  </a:cubicBezTo>
                  <a:lnTo>
                    <a:pt x="237487" y="359121"/>
                  </a:lnTo>
                  <a:lnTo>
                    <a:pt x="188472" y="379790"/>
                  </a:lnTo>
                  <a:lnTo>
                    <a:pt x="122387" y="320097"/>
                  </a:lnTo>
                  <a:cubicBezTo>
                    <a:pt x="115761" y="314080"/>
                    <a:pt x="107272" y="310517"/>
                    <a:pt x="98337" y="310001"/>
                  </a:cubicBezTo>
                  <a:lnTo>
                    <a:pt x="98337" y="135303"/>
                  </a:lnTo>
                  <a:cubicBezTo>
                    <a:pt x="143228" y="128702"/>
                    <a:pt x="177270" y="113300"/>
                    <a:pt x="175613" y="99774"/>
                  </a:cubicBezTo>
                  <a:cubicBezTo>
                    <a:pt x="174299" y="89021"/>
                    <a:pt x="150848" y="82525"/>
                    <a:pt x="118549" y="82534"/>
                  </a:cubicBezTo>
                  <a:cubicBezTo>
                    <a:pt x="107228" y="82566"/>
                    <a:pt x="95921" y="83281"/>
                    <a:pt x="84687" y="84677"/>
                  </a:cubicBezTo>
                  <a:cubicBezTo>
                    <a:pt x="36205" y="90592"/>
                    <a:pt x="-1685" y="106947"/>
                    <a:pt x="58" y="121206"/>
                  </a:cubicBezTo>
                  <a:cubicBezTo>
                    <a:pt x="1372" y="131959"/>
                    <a:pt x="24823" y="138455"/>
                    <a:pt x="57113" y="138455"/>
                  </a:cubicBezTo>
                  <a:cubicBezTo>
                    <a:pt x="64104" y="138455"/>
                    <a:pt x="71610" y="138027"/>
                    <a:pt x="79287" y="137389"/>
                  </a:cubicBezTo>
                  <a:lnTo>
                    <a:pt x="79287" y="314182"/>
                  </a:lnTo>
                  <a:cubicBezTo>
                    <a:pt x="77599" y="315056"/>
                    <a:pt x="75981" y="316059"/>
                    <a:pt x="74448" y="317183"/>
                  </a:cubicBezTo>
                  <a:cubicBezTo>
                    <a:pt x="57949" y="329473"/>
                    <a:pt x="54537" y="352812"/>
                    <a:pt x="66827" y="369311"/>
                  </a:cubicBezTo>
                  <a:cubicBezTo>
                    <a:pt x="68280" y="371261"/>
                    <a:pt x="69920" y="373064"/>
                    <a:pt x="71724" y="374694"/>
                  </a:cubicBezTo>
                  <a:lnTo>
                    <a:pt x="156154" y="450952"/>
                  </a:lnTo>
                  <a:cubicBezTo>
                    <a:pt x="166939" y="460529"/>
                    <a:pt x="182242" y="463118"/>
                    <a:pt x="195577" y="457619"/>
                  </a:cubicBezTo>
                  <a:lnTo>
                    <a:pt x="269653" y="426368"/>
                  </a:lnTo>
                  <a:lnTo>
                    <a:pt x="321889" y="515083"/>
                  </a:lnTo>
                  <a:lnTo>
                    <a:pt x="269558" y="603666"/>
                  </a:lnTo>
                  <a:cubicBezTo>
                    <a:pt x="262717" y="615261"/>
                    <a:pt x="262663" y="629644"/>
                    <a:pt x="269415" y="641290"/>
                  </a:cubicBezTo>
                  <a:lnTo>
                    <a:pt x="349425" y="779193"/>
                  </a:lnTo>
                  <a:cubicBezTo>
                    <a:pt x="359729" y="796982"/>
                    <a:pt x="382505" y="803049"/>
                    <a:pt x="400294" y="792745"/>
                  </a:cubicBezTo>
                  <a:cubicBezTo>
                    <a:pt x="401197" y="792221"/>
                    <a:pt x="402080" y="791659"/>
                    <a:pt x="402937" y="791061"/>
                  </a:cubicBezTo>
                  <a:cubicBezTo>
                    <a:pt x="418876" y="779402"/>
                    <a:pt x="423306" y="757519"/>
                    <a:pt x="413157" y="740578"/>
                  </a:cubicBezTo>
                  <a:lnTo>
                    <a:pt x="344749" y="622754"/>
                  </a:lnTo>
                  <a:lnTo>
                    <a:pt x="401613" y="526494"/>
                  </a:lnTo>
                  <a:lnTo>
                    <a:pt x="464764" y="610972"/>
                  </a:lnTo>
                  <a:cubicBezTo>
                    <a:pt x="472833" y="621743"/>
                    <a:pt x="486078" y="627334"/>
                    <a:pt x="499425" y="625602"/>
                  </a:cubicBezTo>
                  <a:lnTo>
                    <a:pt x="656483" y="604990"/>
                  </a:lnTo>
                  <a:cubicBezTo>
                    <a:pt x="674466" y="602911"/>
                    <a:pt x="688448" y="588370"/>
                    <a:pt x="689820" y="570319"/>
                  </a:cubicBezTo>
                  <a:cubicBezTo>
                    <a:pt x="690732" y="556246"/>
                    <a:pt x="683596" y="542871"/>
                    <a:pt x="671399" y="535791"/>
                  </a:cubicBezTo>
                  <a:lnTo>
                    <a:pt x="671399" y="365408"/>
                  </a:lnTo>
                  <a:cubicBezTo>
                    <a:pt x="716090" y="348263"/>
                    <a:pt x="748066" y="324050"/>
                    <a:pt x="743103" y="310791"/>
                  </a:cubicBezTo>
                  <a:cubicBezTo>
                    <a:pt x="740989" y="305124"/>
                    <a:pt x="732416" y="302371"/>
                    <a:pt x="719843" y="302381"/>
                  </a:cubicBezTo>
                  <a:close/>
                  <a:moveTo>
                    <a:pt x="30909" y="117500"/>
                  </a:moveTo>
                  <a:cubicBezTo>
                    <a:pt x="30862" y="117500"/>
                    <a:pt x="30824" y="117462"/>
                    <a:pt x="30824" y="117415"/>
                  </a:cubicBezTo>
                  <a:cubicBezTo>
                    <a:pt x="30824" y="117367"/>
                    <a:pt x="30862" y="117329"/>
                    <a:pt x="30909" y="117329"/>
                  </a:cubicBezTo>
                  <a:cubicBezTo>
                    <a:pt x="48889" y="110208"/>
                    <a:pt x="67759" y="105584"/>
                    <a:pt x="86992" y="103584"/>
                  </a:cubicBezTo>
                  <a:cubicBezTo>
                    <a:pt x="97464" y="102280"/>
                    <a:pt x="108006" y="101612"/>
                    <a:pt x="118558" y="101584"/>
                  </a:cubicBezTo>
                  <a:cubicBezTo>
                    <a:pt x="127324" y="101497"/>
                    <a:pt x="136081" y="102135"/>
                    <a:pt x="144743" y="103489"/>
                  </a:cubicBezTo>
                  <a:cubicBezTo>
                    <a:pt x="144790" y="103489"/>
                    <a:pt x="144828" y="103527"/>
                    <a:pt x="144828" y="103575"/>
                  </a:cubicBezTo>
                  <a:cubicBezTo>
                    <a:pt x="144828" y="103622"/>
                    <a:pt x="144790" y="103661"/>
                    <a:pt x="144743" y="103661"/>
                  </a:cubicBezTo>
                  <a:cubicBezTo>
                    <a:pt x="126763" y="110781"/>
                    <a:pt x="107893" y="115406"/>
                    <a:pt x="88659" y="117405"/>
                  </a:cubicBezTo>
                  <a:cubicBezTo>
                    <a:pt x="78188" y="118709"/>
                    <a:pt x="67646" y="119378"/>
                    <a:pt x="57094" y="119405"/>
                  </a:cubicBezTo>
                  <a:cubicBezTo>
                    <a:pt x="48328" y="119493"/>
                    <a:pt x="39570" y="118856"/>
                    <a:pt x="30909" y="117500"/>
                  </a:cubicBezTo>
                  <a:close/>
                  <a:moveTo>
                    <a:pt x="482232" y="19031"/>
                  </a:moveTo>
                  <a:cubicBezTo>
                    <a:pt x="497395" y="19197"/>
                    <a:pt x="512508" y="20792"/>
                    <a:pt x="527371" y="23793"/>
                  </a:cubicBezTo>
                  <a:cubicBezTo>
                    <a:pt x="546412" y="27170"/>
                    <a:pt x="564903" y="33130"/>
                    <a:pt x="582331" y="41510"/>
                  </a:cubicBezTo>
                  <a:cubicBezTo>
                    <a:pt x="582378" y="41533"/>
                    <a:pt x="582397" y="41590"/>
                    <a:pt x="582374" y="41638"/>
                  </a:cubicBezTo>
                  <a:cubicBezTo>
                    <a:pt x="582366" y="41657"/>
                    <a:pt x="582350" y="41672"/>
                    <a:pt x="582331" y="41681"/>
                  </a:cubicBezTo>
                  <a:cubicBezTo>
                    <a:pt x="578864" y="42015"/>
                    <a:pt x="574711" y="42224"/>
                    <a:pt x="569891" y="42224"/>
                  </a:cubicBezTo>
                  <a:cubicBezTo>
                    <a:pt x="554725" y="42062"/>
                    <a:pt x="539608" y="40468"/>
                    <a:pt x="524742" y="37462"/>
                  </a:cubicBezTo>
                  <a:cubicBezTo>
                    <a:pt x="505702" y="34096"/>
                    <a:pt x="487214" y="28135"/>
                    <a:pt x="469793" y="19745"/>
                  </a:cubicBezTo>
                  <a:cubicBezTo>
                    <a:pt x="469745" y="19722"/>
                    <a:pt x="469725" y="19665"/>
                    <a:pt x="469749" y="19618"/>
                  </a:cubicBezTo>
                  <a:cubicBezTo>
                    <a:pt x="469757" y="19599"/>
                    <a:pt x="469774" y="19583"/>
                    <a:pt x="469793" y="19574"/>
                  </a:cubicBezTo>
                  <a:cubicBezTo>
                    <a:pt x="473260" y="19250"/>
                    <a:pt x="477384" y="19031"/>
                    <a:pt x="482232" y="19031"/>
                  </a:cubicBezTo>
                  <a:close/>
                  <a:moveTo>
                    <a:pt x="653997" y="586092"/>
                  </a:moveTo>
                  <a:lnTo>
                    <a:pt x="496958" y="606704"/>
                  </a:lnTo>
                  <a:cubicBezTo>
                    <a:pt x="490440" y="607573"/>
                    <a:pt x="483959" y="604861"/>
                    <a:pt x="480004" y="599608"/>
                  </a:cubicBezTo>
                  <a:lnTo>
                    <a:pt x="408566" y="503882"/>
                  </a:lnTo>
                  <a:cubicBezTo>
                    <a:pt x="406288" y="501028"/>
                    <a:pt x="402642" y="499633"/>
                    <a:pt x="399041" y="500234"/>
                  </a:cubicBezTo>
                  <a:cubicBezTo>
                    <a:pt x="396252" y="500690"/>
                    <a:pt x="393809" y="502362"/>
                    <a:pt x="392374" y="504796"/>
                  </a:cubicBezTo>
                  <a:lnTo>
                    <a:pt x="325527" y="617868"/>
                  </a:lnTo>
                  <a:cubicBezTo>
                    <a:pt x="323785" y="620841"/>
                    <a:pt x="323785" y="624524"/>
                    <a:pt x="325527" y="627497"/>
                  </a:cubicBezTo>
                  <a:lnTo>
                    <a:pt x="396669" y="750103"/>
                  </a:lnTo>
                  <a:cubicBezTo>
                    <a:pt x="401789" y="758478"/>
                    <a:pt x="399813" y="769360"/>
                    <a:pt x="392078" y="775402"/>
                  </a:cubicBezTo>
                  <a:cubicBezTo>
                    <a:pt x="383447" y="781051"/>
                    <a:pt x="371870" y="778634"/>
                    <a:pt x="366221" y="770003"/>
                  </a:cubicBezTo>
                  <a:cubicBezTo>
                    <a:pt x="366135" y="769873"/>
                    <a:pt x="366052" y="769742"/>
                    <a:pt x="365970" y="769610"/>
                  </a:cubicBezTo>
                  <a:lnTo>
                    <a:pt x="285903" y="631717"/>
                  </a:lnTo>
                  <a:cubicBezTo>
                    <a:pt x="282616" y="626030"/>
                    <a:pt x="282646" y="619013"/>
                    <a:pt x="285979" y="613353"/>
                  </a:cubicBezTo>
                  <a:lnTo>
                    <a:pt x="341158" y="519941"/>
                  </a:lnTo>
                  <a:cubicBezTo>
                    <a:pt x="342911" y="516961"/>
                    <a:pt x="342911" y="513263"/>
                    <a:pt x="341158" y="510283"/>
                  </a:cubicBezTo>
                  <a:lnTo>
                    <a:pt x="293228" y="428492"/>
                  </a:lnTo>
                  <a:lnTo>
                    <a:pt x="281588" y="409442"/>
                  </a:lnTo>
                  <a:cubicBezTo>
                    <a:pt x="279131" y="405419"/>
                    <a:pt x="274101" y="403800"/>
                    <a:pt x="269758" y="405632"/>
                  </a:cubicBezTo>
                  <a:lnTo>
                    <a:pt x="188129" y="440065"/>
                  </a:lnTo>
                  <a:cubicBezTo>
                    <a:pt x="181617" y="442746"/>
                    <a:pt x="174146" y="441481"/>
                    <a:pt x="168879" y="436807"/>
                  </a:cubicBezTo>
                  <a:lnTo>
                    <a:pt x="84468" y="360531"/>
                  </a:lnTo>
                  <a:cubicBezTo>
                    <a:pt x="77012" y="353779"/>
                    <a:pt x="76441" y="342263"/>
                    <a:pt x="83192" y="334807"/>
                  </a:cubicBezTo>
                  <a:cubicBezTo>
                    <a:pt x="84012" y="333901"/>
                    <a:pt x="84922" y="333080"/>
                    <a:pt x="85907" y="332356"/>
                  </a:cubicBezTo>
                  <a:cubicBezTo>
                    <a:pt x="93274" y="327350"/>
                    <a:pt x="103132" y="328142"/>
                    <a:pt x="109605" y="334261"/>
                  </a:cubicBezTo>
                  <a:lnTo>
                    <a:pt x="180185" y="398012"/>
                  </a:lnTo>
                  <a:cubicBezTo>
                    <a:pt x="182929" y="400486"/>
                    <a:pt x="186857" y="401151"/>
                    <a:pt x="190263" y="399717"/>
                  </a:cubicBezTo>
                  <a:lnTo>
                    <a:pt x="245231" y="376533"/>
                  </a:lnTo>
                  <a:cubicBezTo>
                    <a:pt x="245475" y="376436"/>
                    <a:pt x="245714" y="376324"/>
                    <a:pt x="245946" y="376199"/>
                  </a:cubicBezTo>
                  <a:lnTo>
                    <a:pt x="356807" y="318097"/>
                  </a:lnTo>
                  <a:cubicBezTo>
                    <a:pt x="361886" y="315458"/>
                    <a:pt x="367351" y="313641"/>
                    <a:pt x="373000" y="312715"/>
                  </a:cubicBezTo>
                  <a:cubicBezTo>
                    <a:pt x="379041" y="311668"/>
                    <a:pt x="385217" y="311668"/>
                    <a:pt x="391259" y="312715"/>
                  </a:cubicBezTo>
                  <a:lnTo>
                    <a:pt x="448914" y="322907"/>
                  </a:lnTo>
                  <a:cubicBezTo>
                    <a:pt x="452735" y="323579"/>
                    <a:pt x="456583" y="321864"/>
                    <a:pt x="458639" y="318573"/>
                  </a:cubicBezTo>
                  <a:lnTo>
                    <a:pt x="499139" y="253851"/>
                  </a:lnTo>
                  <a:cubicBezTo>
                    <a:pt x="504480" y="245328"/>
                    <a:pt x="515719" y="242748"/>
                    <a:pt x="524242" y="248090"/>
                  </a:cubicBezTo>
                  <a:cubicBezTo>
                    <a:pt x="525279" y="248740"/>
                    <a:pt x="526247" y="249492"/>
                    <a:pt x="527133" y="250336"/>
                  </a:cubicBezTo>
                  <a:cubicBezTo>
                    <a:pt x="533362" y="256709"/>
                    <a:pt x="534313" y="266559"/>
                    <a:pt x="529419" y="274006"/>
                  </a:cubicBezTo>
                  <a:lnTo>
                    <a:pt x="479546" y="353768"/>
                  </a:lnTo>
                  <a:cubicBezTo>
                    <a:pt x="475622" y="360067"/>
                    <a:pt x="468258" y="363341"/>
                    <a:pt x="460954" y="362036"/>
                  </a:cubicBezTo>
                  <a:lnTo>
                    <a:pt x="388040" y="349148"/>
                  </a:lnTo>
                  <a:cubicBezTo>
                    <a:pt x="382859" y="348233"/>
                    <a:pt x="377917" y="351690"/>
                    <a:pt x="377002" y="356870"/>
                  </a:cubicBezTo>
                  <a:cubicBezTo>
                    <a:pt x="376675" y="358722"/>
                    <a:pt x="376903" y="360628"/>
                    <a:pt x="377657" y="362350"/>
                  </a:cubicBezTo>
                  <a:lnTo>
                    <a:pt x="396136" y="404555"/>
                  </a:lnTo>
                  <a:lnTo>
                    <a:pt x="429150" y="470506"/>
                  </a:lnTo>
                  <a:cubicBezTo>
                    <a:pt x="429397" y="471014"/>
                    <a:pt x="429693" y="471496"/>
                    <a:pt x="430035" y="471945"/>
                  </a:cubicBezTo>
                  <a:lnTo>
                    <a:pt x="499425" y="564813"/>
                  </a:lnTo>
                  <a:cubicBezTo>
                    <a:pt x="501497" y="567560"/>
                    <a:pt x="504880" y="568988"/>
                    <a:pt x="508293" y="568557"/>
                  </a:cubicBezTo>
                  <a:lnTo>
                    <a:pt x="650282" y="549916"/>
                  </a:lnTo>
                  <a:cubicBezTo>
                    <a:pt x="655687" y="549224"/>
                    <a:pt x="661121" y="550969"/>
                    <a:pt x="665112" y="554679"/>
                  </a:cubicBezTo>
                  <a:cubicBezTo>
                    <a:pt x="669118" y="558410"/>
                    <a:pt x="671219" y="563754"/>
                    <a:pt x="670827" y="569214"/>
                  </a:cubicBezTo>
                  <a:cubicBezTo>
                    <a:pt x="669896" y="578104"/>
                    <a:pt x="662884" y="585135"/>
                    <a:pt x="653997" y="586092"/>
                  </a:cubicBezTo>
                  <a:close/>
                  <a:moveTo>
                    <a:pt x="662731" y="348339"/>
                  </a:moveTo>
                  <a:cubicBezTo>
                    <a:pt x="644735" y="355412"/>
                    <a:pt x="625862" y="360011"/>
                    <a:pt x="606629" y="362007"/>
                  </a:cubicBezTo>
                  <a:cubicBezTo>
                    <a:pt x="606576" y="362006"/>
                    <a:pt x="606535" y="361963"/>
                    <a:pt x="606535" y="361911"/>
                  </a:cubicBezTo>
                  <a:cubicBezTo>
                    <a:pt x="606536" y="361886"/>
                    <a:pt x="606545" y="361862"/>
                    <a:pt x="606562" y="361845"/>
                  </a:cubicBezTo>
                  <a:cubicBezTo>
                    <a:pt x="622369" y="350701"/>
                    <a:pt x="639626" y="341773"/>
                    <a:pt x="657854" y="335309"/>
                  </a:cubicBezTo>
                  <a:cubicBezTo>
                    <a:pt x="675854" y="328244"/>
                    <a:pt x="694726" y="323646"/>
                    <a:pt x="713957" y="321640"/>
                  </a:cubicBezTo>
                  <a:cubicBezTo>
                    <a:pt x="714009" y="321634"/>
                    <a:pt x="714056" y="321673"/>
                    <a:pt x="714061" y="321725"/>
                  </a:cubicBezTo>
                  <a:cubicBezTo>
                    <a:pt x="714065" y="321758"/>
                    <a:pt x="714051" y="321792"/>
                    <a:pt x="714023" y="321812"/>
                  </a:cubicBezTo>
                  <a:cubicBezTo>
                    <a:pt x="698215" y="332950"/>
                    <a:pt x="680957" y="341875"/>
                    <a:pt x="662731" y="348339"/>
                  </a:cubicBezTo>
                  <a:close/>
                </a:path>
              </a:pathLst>
            </a:custGeom>
            <a:solidFill>
              <a:srgbClr val="000000"/>
            </a:solidFill>
            <a:ln w="9525" cap="flat">
              <a:noFill/>
              <a:prstDash val="solid"/>
              <a:miter/>
            </a:ln>
          </p:spPr>
          <p:txBody>
            <a:bodyPr rtlCol="0" anchor="ctr"/>
            <a:lstStyle/>
            <a:p>
              <a:endParaRPr lang="en-US"/>
            </a:p>
          </p:txBody>
        </p:sp>
      </p:grpSp>
      <p:pic>
        <p:nvPicPr>
          <p:cNvPr id="54" name="Picture 53" descr="A person washing their hands in a sink&#10;&#10;Description automatically generated with medium confidence">
            <a:extLst>
              <a:ext uri="{FF2B5EF4-FFF2-40B4-BE49-F238E27FC236}">
                <a16:creationId xmlns:a16="http://schemas.microsoft.com/office/drawing/2014/main" id="{E56E53DC-DA9A-BEEB-759A-EA4477BD68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61222" y="252248"/>
            <a:ext cx="4728671" cy="6353501"/>
          </a:xfrm>
          <a:prstGeom prst="rect">
            <a:avLst/>
          </a:prstGeom>
        </p:spPr>
      </p:pic>
      <p:grpSp>
        <p:nvGrpSpPr>
          <p:cNvPr id="57" name="Group 56">
            <a:extLst>
              <a:ext uri="{FF2B5EF4-FFF2-40B4-BE49-F238E27FC236}">
                <a16:creationId xmlns:a16="http://schemas.microsoft.com/office/drawing/2014/main" id="{7454028F-0824-768B-4421-82E8C8EDF380}"/>
              </a:ext>
            </a:extLst>
          </p:cNvPr>
          <p:cNvGrpSpPr/>
          <p:nvPr/>
        </p:nvGrpSpPr>
        <p:grpSpPr>
          <a:xfrm>
            <a:off x="-38885" y="1973002"/>
            <a:ext cx="6427623" cy="4884998"/>
            <a:chOff x="-38885" y="1973002"/>
            <a:chExt cx="6427623" cy="4884998"/>
          </a:xfrm>
        </p:grpSpPr>
        <p:sp>
          <p:nvSpPr>
            <p:cNvPr id="55" name="Explosion: 8 Points 54">
              <a:extLst>
                <a:ext uri="{FF2B5EF4-FFF2-40B4-BE49-F238E27FC236}">
                  <a16:creationId xmlns:a16="http://schemas.microsoft.com/office/drawing/2014/main" id="{8DB97871-3FA2-2727-C389-073C7D832B0B}"/>
                </a:ext>
              </a:extLst>
            </p:cNvPr>
            <p:cNvSpPr/>
            <p:nvPr/>
          </p:nvSpPr>
          <p:spPr>
            <a:xfrm>
              <a:off x="-38885" y="1973002"/>
              <a:ext cx="6427623" cy="4884998"/>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6" name="TextBox 55">
              <a:extLst>
                <a:ext uri="{FF2B5EF4-FFF2-40B4-BE49-F238E27FC236}">
                  <a16:creationId xmlns:a16="http://schemas.microsoft.com/office/drawing/2014/main" id="{2174DED7-8E43-0525-582B-A14FB69FBB5E}"/>
                </a:ext>
              </a:extLst>
            </p:cNvPr>
            <p:cNvSpPr txBox="1"/>
            <p:nvPr/>
          </p:nvSpPr>
          <p:spPr>
            <a:xfrm>
              <a:off x="1233317" y="3514624"/>
              <a:ext cx="3557578" cy="1631216"/>
            </a:xfrm>
            <a:prstGeom prst="rect">
              <a:avLst/>
            </a:prstGeom>
            <a:noFill/>
          </p:spPr>
          <p:txBody>
            <a:bodyPr wrap="square" rtlCol="0">
              <a:spAutoFit/>
            </a:bodyPr>
            <a:lstStyle/>
            <a:p>
              <a:pPr algn="ctr">
                <a:spcAft>
                  <a:spcPts val="600"/>
                </a:spcAft>
              </a:pPr>
              <a:r>
                <a:rPr lang="en-US" b="1" dirty="0"/>
                <a:t>Remember: </a:t>
              </a:r>
            </a:p>
            <a:p>
              <a:pPr marL="285750" indent="-285750" algn="ctr">
                <a:spcAft>
                  <a:spcPts val="600"/>
                </a:spcAft>
                <a:buFont typeface="Arial" panose="020B0604020202020204" pitchFamily="34" charset="0"/>
                <a:buChar char="•"/>
              </a:pPr>
              <a:r>
                <a:rPr lang="en-US" b="1" dirty="0"/>
                <a:t>Hand sanitizer does not replace a full and proper hand wash! </a:t>
              </a:r>
            </a:p>
            <a:p>
              <a:pPr marL="285750" indent="-285750" algn="ctr">
                <a:spcAft>
                  <a:spcPts val="600"/>
                </a:spcAft>
                <a:buFont typeface="Arial" panose="020B0604020202020204" pitchFamily="34" charset="0"/>
                <a:buChar char="•"/>
              </a:pPr>
              <a:r>
                <a:rPr lang="en-US" b="1" dirty="0"/>
                <a:t>Hand sanitizer cannot be used in place of liquid hand soap!</a:t>
              </a:r>
            </a:p>
          </p:txBody>
        </p:sp>
      </p:grpSp>
    </p:spTree>
    <p:extLst>
      <p:ext uri="{BB962C8B-B14F-4D97-AF65-F5344CB8AC3E}">
        <p14:creationId xmlns:p14="http://schemas.microsoft.com/office/powerpoint/2010/main" val="301358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
                                            <p:txEl>
                                              <p:pRg st="0" end="0"/>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4">
                                            <p:txEl>
                                              <p:pRg st="1" end="1"/>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4" grpId="0" build="p"/>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3E76C6-E53F-01BB-45A1-7EAAAEEFC5C2}"/>
              </a:ext>
            </a:extLst>
          </p:cNvPr>
          <p:cNvSpPr>
            <a:spLocks noGrp="1"/>
          </p:cNvSpPr>
          <p:nvPr>
            <p:ph type="title"/>
          </p:nvPr>
        </p:nvSpPr>
        <p:spPr>
          <a:xfrm>
            <a:off x="838200" y="557188"/>
            <a:ext cx="10515600" cy="1133499"/>
          </a:xfrm>
        </p:spPr>
        <p:txBody>
          <a:bodyPr>
            <a:normAutofit fontScale="90000"/>
          </a:bodyPr>
          <a:lstStyle/>
          <a:p>
            <a:pPr algn="ctr"/>
            <a:r>
              <a:rPr lang="en-US" sz="4000" b="1" u="sng" dirty="0"/>
              <a:t>Preventing Bare-hand Contact with Ready-to-eat Foods</a:t>
            </a:r>
          </a:p>
        </p:txBody>
      </p:sp>
      <p:sp>
        <p:nvSpPr>
          <p:cNvPr id="7" name="Rectangle 6" descr="Germ with solid fill">
            <a:extLst>
              <a:ext uri="{FF2B5EF4-FFF2-40B4-BE49-F238E27FC236}">
                <a16:creationId xmlns:a16="http://schemas.microsoft.com/office/drawing/2014/main" id="{0ACAEB31-DF1C-EA86-D76F-DABEA649DBA6}"/>
              </a:ext>
            </a:extLst>
          </p:cNvPr>
          <p:cNvSpPr/>
          <p:nvPr/>
        </p:nvSpPr>
        <p:spPr>
          <a:xfrm>
            <a:off x="1461000" y="2640293"/>
            <a:ext cx="810000" cy="81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5E31C5F9-94FA-99F3-64CE-314855058934}"/>
              </a:ext>
            </a:extLst>
          </p:cNvPr>
          <p:cNvSpPr/>
          <p:nvPr/>
        </p:nvSpPr>
        <p:spPr>
          <a:xfrm>
            <a:off x="966000" y="3860065"/>
            <a:ext cx="1800000" cy="1509785"/>
          </a:xfrm>
          <a:custGeom>
            <a:avLst/>
            <a:gdLst>
              <a:gd name="connsiteX0" fmla="*/ 0 w 1800000"/>
              <a:gd name="connsiteY0" fmla="*/ 0 h 1509785"/>
              <a:gd name="connsiteX1" fmla="*/ 1800000 w 1800000"/>
              <a:gd name="connsiteY1" fmla="*/ 0 h 1509785"/>
              <a:gd name="connsiteX2" fmla="*/ 1800000 w 1800000"/>
              <a:gd name="connsiteY2" fmla="*/ 1509785 h 1509785"/>
              <a:gd name="connsiteX3" fmla="*/ 0 w 1800000"/>
              <a:gd name="connsiteY3" fmla="*/ 1509785 h 1509785"/>
              <a:gd name="connsiteX4" fmla="*/ 0 w 1800000"/>
              <a:gd name="connsiteY4" fmla="*/ 0 h 150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509785">
                <a:moveTo>
                  <a:pt x="0" y="0"/>
                </a:moveTo>
                <a:lnTo>
                  <a:pt x="1800000" y="0"/>
                </a:lnTo>
                <a:lnTo>
                  <a:pt x="1800000" y="1509785"/>
                </a:lnTo>
                <a:lnTo>
                  <a:pt x="0" y="15097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Bare-hand contact with ready-to-eat food can spread illness and contamination. </a:t>
            </a:r>
          </a:p>
        </p:txBody>
      </p:sp>
      <p:sp>
        <p:nvSpPr>
          <p:cNvPr id="9" name="Rectangle 8" descr="Fork and knife with solid fill">
            <a:extLst>
              <a:ext uri="{FF2B5EF4-FFF2-40B4-BE49-F238E27FC236}">
                <a16:creationId xmlns:a16="http://schemas.microsoft.com/office/drawing/2014/main" id="{C0004CE6-E82F-9570-5DB7-95C4FDEDBE15}"/>
              </a:ext>
            </a:extLst>
          </p:cNvPr>
          <p:cNvSpPr/>
          <p:nvPr/>
        </p:nvSpPr>
        <p:spPr>
          <a:xfrm>
            <a:off x="3576000" y="2640293"/>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US"/>
          </a:p>
        </p:txBody>
      </p:sp>
      <p:sp>
        <p:nvSpPr>
          <p:cNvPr id="11" name="Freeform: Shape 10">
            <a:extLst>
              <a:ext uri="{FF2B5EF4-FFF2-40B4-BE49-F238E27FC236}">
                <a16:creationId xmlns:a16="http://schemas.microsoft.com/office/drawing/2014/main" id="{0711748D-1EF8-1E55-179A-B3645E1A4027}"/>
              </a:ext>
            </a:extLst>
          </p:cNvPr>
          <p:cNvSpPr/>
          <p:nvPr/>
        </p:nvSpPr>
        <p:spPr>
          <a:xfrm>
            <a:off x="3081000" y="3860065"/>
            <a:ext cx="1800000" cy="1509785"/>
          </a:xfrm>
          <a:custGeom>
            <a:avLst/>
            <a:gdLst>
              <a:gd name="connsiteX0" fmla="*/ 0 w 1800000"/>
              <a:gd name="connsiteY0" fmla="*/ 0 h 1509785"/>
              <a:gd name="connsiteX1" fmla="*/ 1800000 w 1800000"/>
              <a:gd name="connsiteY1" fmla="*/ 0 h 1509785"/>
              <a:gd name="connsiteX2" fmla="*/ 1800000 w 1800000"/>
              <a:gd name="connsiteY2" fmla="*/ 1509785 h 1509785"/>
              <a:gd name="connsiteX3" fmla="*/ 0 w 1800000"/>
              <a:gd name="connsiteY3" fmla="*/ 1509785 h 1509785"/>
              <a:gd name="connsiteX4" fmla="*/ 0 w 1800000"/>
              <a:gd name="connsiteY4" fmla="*/ 0 h 150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509785">
                <a:moveTo>
                  <a:pt x="0" y="0"/>
                </a:moveTo>
                <a:lnTo>
                  <a:pt x="1800000" y="0"/>
                </a:lnTo>
                <a:lnTo>
                  <a:pt x="1800000" y="1509785"/>
                </a:lnTo>
                <a:lnTo>
                  <a:pt x="0" y="15097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Prevent bare-hand contact by using single-use gloves or utensils.</a:t>
            </a:r>
          </a:p>
        </p:txBody>
      </p:sp>
      <p:sp>
        <p:nvSpPr>
          <p:cNvPr id="12" name="Rectangle 11" descr="Fire with solid fill">
            <a:extLst>
              <a:ext uri="{FF2B5EF4-FFF2-40B4-BE49-F238E27FC236}">
                <a16:creationId xmlns:a16="http://schemas.microsoft.com/office/drawing/2014/main" id="{200C1BBE-9334-0D43-76EE-28CC22C130B3}"/>
              </a:ext>
            </a:extLst>
          </p:cNvPr>
          <p:cNvSpPr/>
          <p:nvPr/>
        </p:nvSpPr>
        <p:spPr>
          <a:xfrm>
            <a:off x="5691000" y="2640293"/>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DA3B8BBA-2112-F050-E76D-ED67477E8883}"/>
              </a:ext>
            </a:extLst>
          </p:cNvPr>
          <p:cNvSpPr/>
          <p:nvPr/>
        </p:nvSpPr>
        <p:spPr>
          <a:xfrm>
            <a:off x="5196000" y="3860065"/>
            <a:ext cx="1800000" cy="1509785"/>
          </a:xfrm>
          <a:custGeom>
            <a:avLst/>
            <a:gdLst>
              <a:gd name="connsiteX0" fmla="*/ 0 w 1800000"/>
              <a:gd name="connsiteY0" fmla="*/ 0 h 1509785"/>
              <a:gd name="connsiteX1" fmla="*/ 1800000 w 1800000"/>
              <a:gd name="connsiteY1" fmla="*/ 0 h 1509785"/>
              <a:gd name="connsiteX2" fmla="*/ 1800000 w 1800000"/>
              <a:gd name="connsiteY2" fmla="*/ 1509785 h 1509785"/>
              <a:gd name="connsiteX3" fmla="*/ 0 w 1800000"/>
              <a:gd name="connsiteY3" fmla="*/ 1509785 h 1509785"/>
              <a:gd name="connsiteX4" fmla="*/ 0 w 1800000"/>
              <a:gd name="connsiteY4" fmla="*/ 0 h 150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509785">
                <a:moveTo>
                  <a:pt x="0" y="0"/>
                </a:moveTo>
                <a:lnTo>
                  <a:pt x="1800000" y="0"/>
                </a:lnTo>
                <a:lnTo>
                  <a:pt x="1800000" y="1509785"/>
                </a:lnTo>
                <a:lnTo>
                  <a:pt x="0" y="15097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a:t>Only raw foods that will be properly cooked can be handled with bare hands. </a:t>
            </a:r>
          </a:p>
        </p:txBody>
      </p:sp>
      <p:sp>
        <p:nvSpPr>
          <p:cNvPr id="14" name="Rectangle 13" descr="Cooked turkey with solid fill">
            <a:extLst>
              <a:ext uri="{FF2B5EF4-FFF2-40B4-BE49-F238E27FC236}">
                <a16:creationId xmlns:a16="http://schemas.microsoft.com/office/drawing/2014/main" id="{F4C1C272-B92F-8921-6D5F-8FF938AC125E}"/>
              </a:ext>
            </a:extLst>
          </p:cNvPr>
          <p:cNvSpPr/>
          <p:nvPr/>
        </p:nvSpPr>
        <p:spPr>
          <a:xfrm>
            <a:off x="7806000" y="2640293"/>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7473ECE7-4DFC-A372-FE97-210A69A9F05D}"/>
              </a:ext>
            </a:extLst>
          </p:cNvPr>
          <p:cNvSpPr/>
          <p:nvPr/>
        </p:nvSpPr>
        <p:spPr>
          <a:xfrm>
            <a:off x="7311000" y="3860065"/>
            <a:ext cx="1800000" cy="1509785"/>
          </a:xfrm>
          <a:custGeom>
            <a:avLst/>
            <a:gdLst>
              <a:gd name="connsiteX0" fmla="*/ 0 w 1800000"/>
              <a:gd name="connsiteY0" fmla="*/ 0 h 1509785"/>
              <a:gd name="connsiteX1" fmla="*/ 1800000 w 1800000"/>
              <a:gd name="connsiteY1" fmla="*/ 0 h 1509785"/>
              <a:gd name="connsiteX2" fmla="*/ 1800000 w 1800000"/>
              <a:gd name="connsiteY2" fmla="*/ 1509785 h 1509785"/>
              <a:gd name="connsiteX3" fmla="*/ 0 w 1800000"/>
              <a:gd name="connsiteY3" fmla="*/ 1509785 h 1509785"/>
              <a:gd name="connsiteX4" fmla="*/ 0 w 1800000"/>
              <a:gd name="connsiteY4" fmla="*/ 0 h 150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509785">
                <a:moveTo>
                  <a:pt x="0" y="0"/>
                </a:moveTo>
                <a:lnTo>
                  <a:pt x="1800000" y="0"/>
                </a:lnTo>
                <a:lnTo>
                  <a:pt x="1800000" y="1509785"/>
                </a:lnTo>
                <a:lnTo>
                  <a:pt x="0" y="15097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Once a food is cooked it is considered ready-to-eat and must </a:t>
            </a:r>
            <a:r>
              <a:rPr lang="en-US" b="1" dirty="0"/>
              <a:t>NOT </a:t>
            </a:r>
            <a:r>
              <a:rPr lang="en-US" sz="1800" kern="1200" dirty="0"/>
              <a:t>be handled with bare hands. </a:t>
            </a:r>
          </a:p>
        </p:txBody>
      </p:sp>
      <p:sp>
        <p:nvSpPr>
          <p:cNvPr id="16" name="Rectangle 15" descr="Lemon with solid fill">
            <a:extLst>
              <a:ext uri="{FF2B5EF4-FFF2-40B4-BE49-F238E27FC236}">
                <a16:creationId xmlns:a16="http://schemas.microsoft.com/office/drawing/2014/main" id="{1D0B9C87-51C3-438D-6245-BB37B5FE5B76}"/>
              </a:ext>
            </a:extLst>
          </p:cNvPr>
          <p:cNvSpPr/>
          <p:nvPr/>
        </p:nvSpPr>
        <p:spPr>
          <a:xfrm>
            <a:off x="9921000" y="2640293"/>
            <a:ext cx="810000" cy="81000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endParaRPr lang="en-US"/>
          </a:p>
        </p:txBody>
      </p:sp>
      <p:sp>
        <p:nvSpPr>
          <p:cNvPr id="17" name="Freeform: Shape 16">
            <a:extLst>
              <a:ext uri="{FF2B5EF4-FFF2-40B4-BE49-F238E27FC236}">
                <a16:creationId xmlns:a16="http://schemas.microsoft.com/office/drawing/2014/main" id="{431AC96A-CA98-1A8C-6D5E-7227DDCE8C14}"/>
              </a:ext>
            </a:extLst>
          </p:cNvPr>
          <p:cNvSpPr/>
          <p:nvPr/>
        </p:nvSpPr>
        <p:spPr>
          <a:xfrm>
            <a:off x="9426000" y="3860065"/>
            <a:ext cx="1800000" cy="1509785"/>
          </a:xfrm>
          <a:custGeom>
            <a:avLst/>
            <a:gdLst>
              <a:gd name="connsiteX0" fmla="*/ 0 w 1800000"/>
              <a:gd name="connsiteY0" fmla="*/ 0 h 1509785"/>
              <a:gd name="connsiteX1" fmla="*/ 1800000 w 1800000"/>
              <a:gd name="connsiteY1" fmla="*/ 0 h 1509785"/>
              <a:gd name="connsiteX2" fmla="*/ 1800000 w 1800000"/>
              <a:gd name="connsiteY2" fmla="*/ 1509785 h 1509785"/>
              <a:gd name="connsiteX3" fmla="*/ 0 w 1800000"/>
              <a:gd name="connsiteY3" fmla="*/ 1509785 h 1509785"/>
              <a:gd name="connsiteX4" fmla="*/ 0 w 1800000"/>
              <a:gd name="connsiteY4" fmla="*/ 0 h 1509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509785">
                <a:moveTo>
                  <a:pt x="0" y="0"/>
                </a:moveTo>
                <a:lnTo>
                  <a:pt x="1800000" y="0"/>
                </a:lnTo>
                <a:lnTo>
                  <a:pt x="1800000" y="1509785"/>
                </a:lnTo>
                <a:lnTo>
                  <a:pt x="0" y="15097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Garnishes for plates and drinks must </a:t>
            </a:r>
            <a:r>
              <a:rPr lang="en-US" b="1" dirty="0"/>
              <a:t>NOT </a:t>
            </a:r>
            <a:r>
              <a:rPr lang="en-US" sz="1800" kern="1200" dirty="0"/>
              <a:t>be handled with bare hands.  </a:t>
            </a:r>
          </a:p>
        </p:txBody>
      </p:sp>
    </p:spTree>
    <p:extLst>
      <p:ext uri="{BB962C8B-B14F-4D97-AF65-F5344CB8AC3E}">
        <p14:creationId xmlns:p14="http://schemas.microsoft.com/office/powerpoint/2010/main" val="4506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0E2F8DF-F7E4-4DF5-A18A-C83F745FF7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D83A4B8C-8C17-710C-B358-B417552F9F6B}"/>
              </a:ext>
            </a:extLst>
          </p:cNvPr>
          <p:cNvGrpSpPr/>
          <p:nvPr/>
        </p:nvGrpSpPr>
        <p:grpSpPr>
          <a:xfrm>
            <a:off x="838200" y="4996665"/>
            <a:ext cx="3794760" cy="1367144"/>
            <a:chOff x="838200" y="4996665"/>
            <a:chExt cx="3794760" cy="1367144"/>
          </a:xfrm>
        </p:grpSpPr>
        <p:sp>
          <p:nvSpPr>
            <p:cNvPr id="25" name="Freeform: Shape 24">
              <a:extLst>
                <a:ext uri="{FF2B5EF4-FFF2-40B4-BE49-F238E27FC236}">
                  <a16:creationId xmlns:a16="http://schemas.microsoft.com/office/drawing/2014/main" id="{E0554AF3-8BE4-1986-689E-4782AC9B1011}"/>
                </a:ext>
              </a:extLst>
            </p:cNvPr>
            <p:cNvSpPr/>
            <p:nvPr/>
          </p:nvSpPr>
          <p:spPr>
            <a:xfrm>
              <a:off x="838200" y="4996665"/>
              <a:ext cx="3794760" cy="1367144"/>
            </a:xfrm>
            <a:custGeom>
              <a:avLst/>
              <a:gdLst>
                <a:gd name="connsiteX0" fmla="*/ 0 w 3794760"/>
                <a:gd name="connsiteY0" fmla="*/ 227862 h 1367144"/>
                <a:gd name="connsiteX1" fmla="*/ 227862 w 3794760"/>
                <a:gd name="connsiteY1" fmla="*/ 0 h 1367144"/>
                <a:gd name="connsiteX2" fmla="*/ 3566898 w 3794760"/>
                <a:gd name="connsiteY2" fmla="*/ 0 h 1367144"/>
                <a:gd name="connsiteX3" fmla="*/ 3794760 w 3794760"/>
                <a:gd name="connsiteY3" fmla="*/ 227862 h 1367144"/>
                <a:gd name="connsiteX4" fmla="*/ 3794760 w 3794760"/>
                <a:gd name="connsiteY4" fmla="*/ 1139282 h 1367144"/>
                <a:gd name="connsiteX5" fmla="*/ 3566898 w 3794760"/>
                <a:gd name="connsiteY5" fmla="*/ 1367144 h 1367144"/>
                <a:gd name="connsiteX6" fmla="*/ 227862 w 3794760"/>
                <a:gd name="connsiteY6" fmla="*/ 1367144 h 1367144"/>
                <a:gd name="connsiteX7" fmla="*/ 0 w 3794760"/>
                <a:gd name="connsiteY7" fmla="*/ 1139282 h 1367144"/>
                <a:gd name="connsiteX8" fmla="*/ 0 w 3794760"/>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760" h="1367144">
                  <a:moveTo>
                    <a:pt x="0" y="227862"/>
                  </a:moveTo>
                  <a:cubicBezTo>
                    <a:pt x="0" y="102017"/>
                    <a:pt x="102017" y="0"/>
                    <a:pt x="227862" y="0"/>
                  </a:cubicBezTo>
                  <a:lnTo>
                    <a:pt x="3566898" y="0"/>
                  </a:lnTo>
                  <a:cubicBezTo>
                    <a:pt x="3692743" y="0"/>
                    <a:pt x="3794760" y="102017"/>
                    <a:pt x="3794760" y="227862"/>
                  </a:cubicBezTo>
                  <a:lnTo>
                    <a:pt x="3794760" y="1139282"/>
                  </a:lnTo>
                  <a:cubicBezTo>
                    <a:pt x="3794760" y="1265127"/>
                    <a:pt x="3692743" y="1367144"/>
                    <a:pt x="3566898" y="1367144"/>
                  </a:cubicBezTo>
                  <a:lnTo>
                    <a:pt x="227862" y="1367144"/>
                  </a:lnTo>
                  <a:cubicBezTo>
                    <a:pt x="102017" y="1367144"/>
                    <a:pt x="0" y="1265127"/>
                    <a:pt x="0" y="1139282"/>
                  </a:cubicBezTo>
                  <a:lnTo>
                    <a:pt x="0" y="227862"/>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marL="0" lvl="0" indent="0" algn="l" defTabSz="2533650">
                <a:lnSpc>
                  <a:spcPct val="90000"/>
                </a:lnSpc>
                <a:spcBef>
                  <a:spcPct val="0"/>
                </a:spcBef>
                <a:spcAft>
                  <a:spcPct val="35000"/>
                </a:spcAft>
                <a:buNone/>
              </a:pPr>
              <a:r>
                <a:rPr lang="en-US" sz="5700" kern="1200" dirty="0"/>
                <a:t>Air Dry</a:t>
              </a:r>
            </a:p>
          </p:txBody>
        </p:sp>
        <p:pic>
          <p:nvPicPr>
            <p:cNvPr id="5" name="Graphic 4" descr="Windy with solid fill">
              <a:extLst>
                <a:ext uri="{FF2B5EF4-FFF2-40B4-BE49-F238E27FC236}">
                  <a16:creationId xmlns:a16="http://schemas.microsoft.com/office/drawing/2014/main" id="{BDD14C27-AABB-BD90-6714-E039E62A22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43301" y="5239305"/>
              <a:ext cx="914400" cy="914400"/>
            </a:xfrm>
            <a:prstGeom prst="rect">
              <a:avLst/>
            </a:prstGeom>
          </p:spPr>
        </p:pic>
      </p:grpSp>
      <p:grpSp>
        <p:nvGrpSpPr>
          <p:cNvPr id="34" name="Group 33">
            <a:extLst>
              <a:ext uri="{FF2B5EF4-FFF2-40B4-BE49-F238E27FC236}">
                <a16:creationId xmlns:a16="http://schemas.microsoft.com/office/drawing/2014/main" id="{0E8C6F36-0C80-7F2C-FBF0-967EAEE1C2AE}"/>
              </a:ext>
            </a:extLst>
          </p:cNvPr>
          <p:cNvGrpSpPr/>
          <p:nvPr/>
        </p:nvGrpSpPr>
        <p:grpSpPr>
          <a:xfrm>
            <a:off x="838200" y="3465360"/>
            <a:ext cx="3794760" cy="1367144"/>
            <a:chOff x="838200" y="3465360"/>
            <a:chExt cx="3794760" cy="1367144"/>
          </a:xfrm>
        </p:grpSpPr>
        <p:sp>
          <p:nvSpPr>
            <p:cNvPr id="24" name="Freeform: Shape 23">
              <a:extLst>
                <a:ext uri="{FF2B5EF4-FFF2-40B4-BE49-F238E27FC236}">
                  <a16:creationId xmlns:a16="http://schemas.microsoft.com/office/drawing/2014/main" id="{7E02A7F8-388F-2508-BC8E-BFBEB5D6FE14}"/>
                </a:ext>
              </a:extLst>
            </p:cNvPr>
            <p:cNvSpPr/>
            <p:nvPr/>
          </p:nvSpPr>
          <p:spPr>
            <a:xfrm>
              <a:off x="838200" y="3465360"/>
              <a:ext cx="3794760" cy="1367144"/>
            </a:xfrm>
            <a:custGeom>
              <a:avLst/>
              <a:gdLst>
                <a:gd name="connsiteX0" fmla="*/ 0 w 3794760"/>
                <a:gd name="connsiteY0" fmla="*/ 227862 h 1367144"/>
                <a:gd name="connsiteX1" fmla="*/ 227862 w 3794760"/>
                <a:gd name="connsiteY1" fmla="*/ 0 h 1367144"/>
                <a:gd name="connsiteX2" fmla="*/ 3566898 w 3794760"/>
                <a:gd name="connsiteY2" fmla="*/ 0 h 1367144"/>
                <a:gd name="connsiteX3" fmla="*/ 3794760 w 3794760"/>
                <a:gd name="connsiteY3" fmla="*/ 227862 h 1367144"/>
                <a:gd name="connsiteX4" fmla="*/ 3794760 w 3794760"/>
                <a:gd name="connsiteY4" fmla="*/ 1139282 h 1367144"/>
                <a:gd name="connsiteX5" fmla="*/ 3566898 w 3794760"/>
                <a:gd name="connsiteY5" fmla="*/ 1367144 h 1367144"/>
                <a:gd name="connsiteX6" fmla="*/ 227862 w 3794760"/>
                <a:gd name="connsiteY6" fmla="*/ 1367144 h 1367144"/>
                <a:gd name="connsiteX7" fmla="*/ 0 w 3794760"/>
                <a:gd name="connsiteY7" fmla="*/ 1139282 h 1367144"/>
                <a:gd name="connsiteX8" fmla="*/ 0 w 3794760"/>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760" h="1367144">
                  <a:moveTo>
                    <a:pt x="0" y="227862"/>
                  </a:moveTo>
                  <a:cubicBezTo>
                    <a:pt x="0" y="102017"/>
                    <a:pt x="102017" y="0"/>
                    <a:pt x="227862" y="0"/>
                  </a:cubicBezTo>
                  <a:lnTo>
                    <a:pt x="3566898" y="0"/>
                  </a:lnTo>
                  <a:cubicBezTo>
                    <a:pt x="3692743" y="0"/>
                    <a:pt x="3794760" y="102017"/>
                    <a:pt x="3794760" y="227862"/>
                  </a:cubicBezTo>
                  <a:lnTo>
                    <a:pt x="3794760" y="1139282"/>
                  </a:lnTo>
                  <a:cubicBezTo>
                    <a:pt x="3794760" y="1265127"/>
                    <a:pt x="3692743" y="1367144"/>
                    <a:pt x="3566898" y="1367144"/>
                  </a:cubicBezTo>
                  <a:lnTo>
                    <a:pt x="227862" y="1367144"/>
                  </a:lnTo>
                  <a:cubicBezTo>
                    <a:pt x="102017" y="1367144"/>
                    <a:pt x="0" y="1265127"/>
                    <a:pt x="0" y="1139282"/>
                  </a:cubicBezTo>
                  <a:lnTo>
                    <a:pt x="0" y="227862"/>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marL="0" lvl="0" indent="0" algn="l" defTabSz="2533650">
                <a:lnSpc>
                  <a:spcPct val="90000"/>
                </a:lnSpc>
                <a:spcBef>
                  <a:spcPct val="0"/>
                </a:spcBef>
                <a:spcAft>
                  <a:spcPct val="35000"/>
                </a:spcAft>
                <a:buNone/>
              </a:pPr>
              <a:r>
                <a:rPr lang="en-US" sz="5700" kern="1200" dirty="0"/>
                <a:t>Sanitize</a:t>
              </a:r>
            </a:p>
          </p:txBody>
        </p:sp>
        <p:grpSp>
          <p:nvGrpSpPr>
            <p:cNvPr id="28" name="Group 27">
              <a:extLst>
                <a:ext uri="{FF2B5EF4-FFF2-40B4-BE49-F238E27FC236}">
                  <a16:creationId xmlns:a16="http://schemas.microsoft.com/office/drawing/2014/main" id="{41DF64FE-9020-196E-EB0E-C70579DAE6FD}"/>
                </a:ext>
              </a:extLst>
            </p:cNvPr>
            <p:cNvGrpSpPr/>
            <p:nvPr/>
          </p:nvGrpSpPr>
          <p:grpSpPr>
            <a:xfrm>
              <a:off x="3444240" y="3604971"/>
              <a:ext cx="1112522" cy="1112522"/>
              <a:chOff x="3251200" y="3601718"/>
              <a:chExt cx="1112522" cy="1112522"/>
            </a:xfrm>
          </p:grpSpPr>
          <p:pic>
            <p:nvPicPr>
              <p:cNvPr id="8" name="Graphic 7" descr="No sign outline">
                <a:extLst>
                  <a:ext uri="{FF2B5EF4-FFF2-40B4-BE49-F238E27FC236}">
                    <a16:creationId xmlns:a16="http://schemas.microsoft.com/office/drawing/2014/main" id="{CD19FE3B-490C-81F7-EBD9-1C79A6A547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1200" y="3601718"/>
                <a:ext cx="1112522" cy="1112522"/>
              </a:xfrm>
              <a:prstGeom prst="rect">
                <a:avLst/>
              </a:prstGeom>
            </p:spPr>
          </p:pic>
          <p:pic>
            <p:nvPicPr>
              <p:cNvPr id="12" name="Graphic 11" descr="Germ with solid fill">
                <a:extLst>
                  <a:ext uri="{FF2B5EF4-FFF2-40B4-BE49-F238E27FC236}">
                    <a16:creationId xmlns:a16="http://schemas.microsoft.com/office/drawing/2014/main" id="{5B9EA64B-6893-19B7-AB93-C3107081AF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50261" y="3706427"/>
                <a:ext cx="914400" cy="914400"/>
              </a:xfrm>
              <a:prstGeom prst="rect">
                <a:avLst/>
              </a:prstGeom>
            </p:spPr>
          </p:pic>
        </p:grpSp>
      </p:grpSp>
      <p:grpSp>
        <p:nvGrpSpPr>
          <p:cNvPr id="31" name="Group 30">
            <a:extLst>
              <a:ext uri="{FF2B5EF4-FFF2-40B4-BE49-F238E27FC236}">
                <a16:creationId xmlns:a16="http://schemas.microsoft.com/office/drawing/2014/main" id="{A1D4B924-0924-733A-CE6A-82BD37DEB2AC}"/>
              </a:ext>
            </a:extLst>
          </p:cNvPr>
          <p:cNvGrpSpPr/>
          <p:nvPr/>
        </p:nvGrpSpPr>
        <p:grpSpPr>
          <a:xfrm>
            <a:off x="838200" y="402750"/>
            <a:ext cx="3794760" cy="1367144"/>
            <a:chOff x="838200" y="402750"/>
            <a:chExt cx="3794760" cy="1367144"/>
          </a:xfrm>
        </p:grpSpPr>
        <p:sp>
          <p:nvSpPr>
            <p:cNvPr id="22" name="Freeform: Shape 21">
              <a:extLst>
                <a:ext uri="{FF2B5EF4-FFF2-40B4-BE49-F238E27FC236}">
                  <a16:creationId xmlns:a16="http://schemas.microsoft.com/office/drawing/2014/main" id="{BEE288F6-A910-370A-D4AC-CEAD392E9D91}"/>
                </a:ext>
              </a:extLst>
            </p:cNvPr>
            <p:cNvSpPr/>
            <p:nvPr/>
          </p:nvSpPr>
          <p:spPr>
            <a:xfrm>
              <a:off x="838200" y="402750"/>
              <a:ext cx="3794760" cy="1367144"/>
            </a:xfrm>
            <a:custGeom>
              <a:avLst/>
              <a:gdLst>
                <a:gd name="connsiteX0" fmla="*/ 0 w 3794760"/>
                <a:gd name="connsiteY0" fmla="*/ 227862 h 1367144"/>
                <a:gd name="connsiteX1" fmla="*/ 227862 w 3794760"/>
                <a:gd name="connsiteY1" fmla="*/ 0 h 1367144"/>
                <a:gd name="connsiteX2" fmla="*/ 3566898 w 3794760"/>
                <a:gd name="connsiteY2" fmla="*/ 0 h 1367144"/>
                <a:gd name="connsiteX3" fmla="*/ 3794760 w 3794760"/>
                <a:gd name="connsiteY3" fmla="*/ 227862 h 1367144"/>
                <a:gd name="connsiteX4" fmla="*/ 3794760 w 3794760"/>
                <a:gd name="connsiteY4" fmla="*/ 1139282 h 1367144"/>
                <a:gd name="connsiteX5" fmla="*/ 3566898 w 3794760"/>
                <a:gd name="connsiteY5" fmla="*/ 1367144 h 1367144"/>
                <a:gd name="connsiteX6" fmla="*/ 227862 w 3794760"/>
                <a:gd name="connsiteY6" fmla="*/ 1367144 h 1367144"/>
                <a:gd name="connsiteX7" fmla="*/ 0 w 3794760"/>
                <a:gd name="connsiteY7" fmla="*/ 1139282 h 1367144"/>
                <a:gd name="connsiteX8" fmla="*/ 0 w 3794760"/>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760" h="1367144">
                  <a:moveTo>
                    <a:pt x="0" y="227862"/>
                  </a:moveTo>
                  <a:cubicBezTo>
                    <a:pt x="0" y="102017"/>
                    <a:pt x="102017" y="0"/>
                    <a:pt x="227862" y="0"/>
                  </a:cubicBezTo>
                  <a:lnTo>
                    <a:pt x="3566898" y="0"/>
                  </a:lnTo>
                  <a:cubicBezTo>
                    <a:pt x="3692743" y="0"/>
                    <a:pt x="3794760" y="102017"/>
                    <a:pt x="3794760" y="227862"/>
                  </a:cubicBezTo>
                  <a:lnTo>
                    <a:pt x="3794760" y="1139282"/>
                  </a:lnTo>
                  <a:cubicBezTo>
                    <a:pt x="3794760" y="1265127"/>
                    <a:pt x="3692743" y="1367144"/>
                    <a:pt x="3566898" y="1367144"/>
                  </a:cubicBezTo>
                  <a:lnTo>
                    <a:pt x="227862" y="1367144"/>
                  </a:lnTo>
                  <a:cubicBezTo>
                    <a:pt x="102017" y="1367144"/>
                    <a:pt x="0" y="1265127"/>
                    <a:pt x="0" y="1139282"/>
                  </a:cubicBezTo>
                  <a:lnTo>
                    <a:pt x="0" y="2278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marL="0" lvl="0" indent="0" algn="l" defTabSz="2533650">
                <a:lnSpc>
                  <a:spcPct val="90000"/>
                </a:lnSpc>
                <a:spcBef>
                  <a:spcPct val="0"/>
                </a:spcBef>
                <a:spcAft>
                  <a:spcPct val="35000"/>
                </a:spcAft>
                <a:buNone/>
              </a:pPr>
              <a:r>
                <a:rPr lang="en-US" sz="5700" kern="1200"/>
                <a:t>Wash</a:t>
              </a:r>
              <a:endParaRPr lang="en-US" sz="5700" kern="1200" dirty="0"/>
            </a:p>
          </p:txBody>
        </p:sp>
        <p:pic>
          <p:nvPicPr>
            <p:cNvPr id="17" name="Graphic 16" descr="Soap with solid fill">
              <a:extLst>
                <a:ext uri="{FF2B5EF4-FFF2-40B4-BE49-F238E27FC236}">
                  <a16:creationId xmlns:a16="http://schemas.microsoft.com/office/drawing/2014/main" id="{BB28729A-7B9D-C4FC-04C3-AFD31880888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43301" y="525464"/>
              <a:ext cx="914400" cy="914400"/>
            </a:xfrm>
            <a:prstGeom prst="rect">
              <a:avLst/>
            </a:prstGeom>
          </p:spPr>
        </p:pic>
      </p:grpSp>
      <p:grpSp>
        <p:nvGrpSpPr>
          <p:cNvPr id="32" name="Group 31">
            <a:extLst>
              <a:ext uri="{FF2B5EF4-FFF2-40B4-BE49-F238E27FC236}">
                <a16:creationId xmlns:a16="http://schemas.microsoft.com/office/drawing/2014/main" id="{049B5891-5D6E-A70B-7234-7283E1F235B7}"/>
              </a:ext>
            </a:extLst>
          </p:cNvPr>
          <p:cNvGrpSpPr/>
          <p:nvPr/>
        </p:nvGrpSpPr>
        <p:grpSpPr>
          <a:xfrm>
            <a:off x="838200" y="1934055"/>
            <a:ext cx="3794760" cy="1367144"/>
            <a:chOff x="838200" y="1934055"/>
            <a:chExt cx="3794760" cy="1367144"/>
          </a:xfrm>
        </p:grpSpPr>
        <p:sp>
          <p:nvSpPr>
            <p:cNvPr id="23" name="Freeform: Shape 22">
              <a:extLst>
                <a:ext uri="{FF2B5EF4-FFF2-40B4-BE49-F238E27FC236}">
                  <a16:creationId xmlns:a16="http://schemas.microsoft.com/office/drawing/2014/main" id="{5D051265-6E17-7782-C23A-C564529FC458}"/>
                </a:ext>
              </a:extLst>
            </p:cNvPr>
            <p:cNvSpPr/>
            <p:nvPr/>
          </p:nvSpPr>
          <p:spPr>
            <a:xfrm>
              <a:off x="838200" y="1934055"/>
              <a:ext cx="3794760" cy="1367144"/>
            </a:xfrm>
            <a:custGeom>
              <a:avLst/>
              <a:gdLst>
                <a:gd name="connsiteX0" fmla="*/ 0 w 3794760"/>
                <a:gd name="connsiteY0" fmla="*/ 227862 h 1367144"/>
                <a:gd name="connsiteX1" fmla="*/ 227862 w 3794760"/>
                <a:gd name="connsiteY1" fmla="*/ 0 h 1367144"/>
                <a:gd name="connsiteX2" fmla="*/ 3566898 w 3794760"/>
                <a:gd name="connsiteY2" fmla="*/ 0 h 1367144"/>
                <a:gd name="connsiteX3" fmla="*/ 3794760 w 3794760"/>
                <a:gd name="connsiteY3" fmla="*/ 227862 h 1367144"/>
                <a:gd name="connsiteX4" fmla="*/ 3794760 w 3794760"/>
                <a:gd name="connsiteY4" fmla="*/ 1139282 h 1367144"/>
                <a:gd name="connsiteX5" fmla="*/ 3566898 w 3794760"/>
                <a:gd name="connsiteY5" fmla="*/ 1367144 h 1367144"/>
                <a:gd name="connsiteX6" fmla="*/ 227862 w 3794760"/>
                <a:gd name="connsiteY6" fmla="*/ 1367144 h 1367144"/>
                <a:gd name="connsiteX7" fmla="*/ 0 w 3794760"/>
                <a:gd name="connsiteY7" fmla="*/ 1139282 h 1367144"/>
                <a:gd name="connsiteX8" fmla="*/ 0 w 3794760"/>
                <a:gd name="connsiteY8" fmla="*/ 227862 h 1367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4760" h="1367144">
                  <a:moveTo>
                    <a:pt x="0" y="227862"/>
                  </a:moveTo>
                  <a:cubicBezTo>
                    <a:pt x="0" y="102017"/>
                    <a:pt x="102017" y="0"/>
                    <a:pt x="227862" y="0"/>
                  </a:cubicBezTo>
                  <a:lnTo>
                    <a:pt x="3566898" y="0"/>
                  </a:lnTo>
                  <a:cubicBezTo>
                    <a:pt x="3692743" y="0"/>
                    <a:pt x="3794760" y="102017"/>
                    <a:pt x="3794760" y="227862"/>
                  </a:cubicBezTo>
                  <a:lnTo>
                    <a:pt x="3794760" y="1139282"/>
                  </a:lnTo>
                  <a:cubicBezTo>
                    <a:pt x="3794760" y="1265127"/>
                    <a:pt x="3692743" y="1367144"/>
                    <a:pt x="3566898" y="1367144"/>
                  </a:cubicBezTo>
                  <a:lnTo>
                    <a:pt x="227862" y="1367144"/>
                  </a:lnTo>
                  <a:cubicBezTo>
                    <a:pt x="102017" y="1367144"/>
                    <a:pt x="0" y="1265127"/>
                    <a:pt x="0" y="1139282"/>
                  </a:cubicBezTo>
                  <a:lnTo>
                    <a:pt x="0" y="227862"/>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83908" tIns="283908" rIns="283908" bIns="283908" numCol="1" spcCol="1270" anchor="ctr" anchorCtr="0">
              <a:noAutofit/>
            </a:bodyPr>
            <a:lstStyle/>
            <a:p>
              <a:pPr marL="0" lvl="0" indent="0" algn="l" defTabSz="2533650">
                <a:lnSpc>
                  <a:spcPct val="90000"/>
                </a:lnSpc>
                <a:spcBef>
                  <a:spcPct val="0"/>
                </a:spcBef>
                <a:spcAft>
                  <a:spcPct val="35000"/>
                </a:spcAft>
                <a:buNone/>
              </a:pPr>
              <a:r>
                <a:rPr lang="en-US" sz="5700" kern="1200"/>
                <a:t>Rinse</a:t>
              </a:r>
              <a:endParaRPr lang="en-US" sz="5700" kern="1200" dirty="0"/>
            </a:p>
          </p:txBody>
        </p:sp>
        <p:pic>
          <p:nvPicPr>
            <p:cNvPr id="19" name="Graphic 18" descr="Leaky Tap with solid fill">
              <a:extLst>
                <a:ext uri="{FF2B5EF4-FFF2-40B4-BE49-F238E27FC236}">
                  <a16:creationId xmlns:a16="http://schemas.microsoft.com/office/drawing/2014/main" id="{6FB645F4-4170-9A37-F643-BD6C5E768F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543301" y="2216760"/>
              <a:ext cx="914400" cy="914400"/>
            </a:xfrm>
            <a:prstGeom prst="rect">
              <a:avLst/>
            </a:prstGeom>
          </p:spPr>
        </p:pic>
      </p:grpSp>
      <p:sp>
        <p:nvSpPr>
          <p:cNvPr id="29" name="TextBox 28">
            <a:extLst>
              <a:ext uri="{FF2B5EF4-FFF2-40B4-BE49-F238E27FC236}">
                <a16:creationId xmlns:a16="http://schemas.microsoft.com/office/drawing/2014/main" id="{2D3674F8-EC07-FA0A-9524-AF8BFE7C7671}"/>
              </a:ext>
            </a:extLst>
          </p:cNvPr>
          <p:cNvSpPr txBox="1"/>
          <p:nvPr/>
        </p:nvSpPr>
        <p:spPr>
          <a:xfrm>
            <a:off x="-1" y="0"/>
            <a:ext cx="677108" cy="6858000"/>
          </a:xfrm>
          <a:prstGeom prst="rect">
            <a:avLst/>
          </a:prstGeom>
          <a:noFill/>
          <a:ln>
            <a:noFill/>
          </a:ln>
        </p:spPr>
        <p:txBody>
          <a:bodyPr vert="vert270" wrap="square" rtlCol="0">
            <a:spAutoFit/>
          </a:bodyPr>
          <a:lstStyle/>
          <a:p>
            <a:pPr algn="ctr"/>
            <a:r>
              <a:rPr lang="en-US" sz="3200" u="sng" dirty="0"/>
              <a:t>Cleaning Food Contact Surfaces</a:t>
            </a:r>
          </a:p>
        </p:txBody>
      </p:sp>
      <p:sp>
        <p:nvSpPr>
          <p:cNvPr id="30" name="TextBox 29">
            <a:extLst>
              <a:ext uri="{FF2B5EF4-FFF2-40B4-BE49-F238E27FC236}">
                <a16:creationId xmlns:a16="http://schemas.microsoft.com/office/drawing/2014/main" id="{54B69BE6-DA6C-DD62-1ABC-3F08D81FFBFE}"/>
              </a:ext>
            </a:extLst>
          </p:cNvPr>
          <p:cNvSpPr txBox="1"/>
          <p:nvPr/>
        </p:nvSpPr>
        <p:spPr>
          <a:xfrm>
            <a:off x="838200" y="414518"/>
            <a:ext cx="7178040" cy="1384995"/>
          </a:xfrm>
          <a:prstGeom prst="rect">
            <a:avLst/>
          </a:prstGeom>
          <a:noFill/>
          <a:ln w="38100">
            <a:solidFill>
              <a:srgbClr val="002060"/>
            </a:solidFill>
          </a:ln>
        </p:spPr>
        <p:txBody>
          <a:bodyPr wrap="square" rtlCol="0">
            <a:spAutoFit/>
          </a:bodyPr>
          <a:lstStyle/>
          <a:p>
            <a:pPr marL="285750" indent="-285750">
              <a:spcAft>
                <a:spcPts val="1200"/>
              </a:spcAft>
              <a:buFont typeface="Arial" panose="020B0604020202020204" pitchFamily="34" charset="0"/>
              <a:buChar char="•"/>
            </a:pPr>
            <a:r>
              <a:rPr lang="en-US" sz="1600" dirty="0"/>
              <a:t>Food contact surface must be completely submerged in the basin of the 3-compartment sink. </a:t>
            </a:r>
          </a:p>
          <a:p>
            <a:pPr marL="285750" indent="-285750">
              <a:spcAft>
                <a:spcPts val="1200"/>
              </a:spcAft>
              <a:buFont typeface="Arial" panose="020B0604020202020204" pitchFamily="34" charset="0"/>
              <a:buChar char="•"/>
            </a:pPr>
            <a:r>
              <a:rPr lang="en-US" sz="1600" dirty="0"/>
              <a:t>Use dish detergent and water with a minimum temperature of 110F. </a:t>
            </a:r>
          </a:p>
          <a:p>
            <a:pPr marL="285750" indent="-285750">
              <a:spcAft>
                <a:spcPts val="1200"/>
              </a:spcAft>
              <a:buFont typeface="Arial" panose="020B0604020202020204" pitchFamily="34" charset="0"/>
              <a:buChar char="•"/>
            </a:pPr>
            <a:r>
              <a:rPr lang="en-US" sz="1600" dirty="0"/>
              <a:t>Replace the water when it becomes visibly dirty with food debris or grease.   </a:t>
            </a:r>
          </a:p>
        </p:txBody>
      </p:sp>
      <p:sp>
        <p:nvSpPr>
          <p:cNvPr id="33" name="TextBox 32">
            <a:extLst>
              <a:ext uri="{FF2B5EF4-FFF2-40B4-BE49-F238E27FC236}">
                <a16:creationId xmlns:a16="http://schemas.microsoft.com/office/drawing/2014/main" id="{E2D830FC-9335-47D3-D6A9-FAE8F6552469}"/>
              </a:ext>
            </a:extLst>
          </p:cNvPr>
          <p:cNvSpPr txBox="1"/>
          <p:nvPr/>
        </p:nvSpPr>
        <p:spPr>
          <a:xfrm>
            <a:off x="838200" y="1929401"/>
            <a:ext cx="7178040" cy="1384995"/>
          </a:xfrm>
          <a:prstGeom prst="rect">
            <a:avLst/>
          </a:prstGeom>
          <a:noFill/>
          <a:ln w="38100">
            <a:solidFill>
              <a:srgbClr val="002060"/>
            </a:solidFill>
          </a:ln>
        </p:spPr>
        <p:txBody>
          <a:bodyPr wrap="square" rtlCol="0">
            <a:spAutoFit/>
          </a:bodyPr>
          <a:lstStyle/>
          <a:p>
            <a:pPr marL="285750" indent="-285750">
              <a:spcAft>
                <a:spcPts val="1200"/>
              </a:spcAft>
              <a:buFont typeface="Arial" panose="020B0604020202020204" pitchFamily="34" charset="0"/>
              <a:buChar char="•"/>
            </a:pPr>
            <a:r>
              <a:rPr lang="en-US" sz="1600" dirty="0"/>
              <a:t>Food contact surface must be completely submerged in the basin of the 3-compartment sink. </a:t>
            </a:r>
          </a:p>
          <a:p>
            <a:pPr marL="285750" indent="-285750">
              <a:spcAft>
                <a:spcPts val="1200"/>
              </a:spcAft>
              <a:buFont typeface="Arial" panose="020B0604020202020204" pitchFamily="34" charset="0"/>
              <a:buChar char="•"/>
            </a:pPr>
            <a:r>
              <a:rPr lang="en-US" sz="1600" dirty="0"/>
              <a:t>Use clean, hot water. </a:t>
            </a:r>
          </a:p>
          <a:p>
            <a:pPr marL="285750" indent="-285750">
              <a:spcAft>
                <a:spcPts val="1200"/>
              </a:spcAft>
              <a:buFont typeface="Arial" panose="020B0604020202020204" pitchFamily="34" charset="0"/>
              <a:buChar char="•"/>
            </a:pPr>
            <a:r>
              <a:rPr lang="en-US" sz="1600" dirty="0"/>
              <a:t>Replace the water as needed to ensure that all the detergent is washed away.</a:t>
            </a:r>
          </a:p>
        </p:txBody>
      </p:sp>
      <p:sp>
        <p:nvSpPr>
          <p:cNvPr id="36" name="TextBox 35">
            <a:extLst>
              <a:ext uri="{FF2B5EF4-FFF2-40B4-BE49-F238E27FC236}">
                <a16:creationId xmlns:a16="http://schemas.microsoft.com/office/drawing/2014/main" id="{5FAA077D-BF9B-6FCE-B05A-74353633C7C1}"/>
              </a:ext>
            </a:extLst>
          </p:cNvPr>
          <p:cNvSpPr txBox="1"/>
          <p:nvPr/>
        </p:nvSpPr>
        <p:spPr>
          <a:xfrm>
            <a:off x="838200" y="3448740"/>
            <a:ext cx="7178040" cy="1400383"/>
          </a:xfrm>
          <a:prstGeom prst="rect">
            <a:avLst/>
          </a:prstGeom>
          <a:noFill/>
          <a:ln w="38100">
            <a:solidFill>
              <a:srgbClr val="002060"/>
            </a:solidFill>
          </a:ln>
        </p:spPr>
        <p:txBody>
          <a:bodyPr wrap="square" rtlCol="0">
            <a:spAutoFit/>
          </a:bodyPr>
          <a:lstStyle/>
          <a:p>
            <a:pPr marL="285750" indent="-285750">
              <a:spcAft>
                <a:spcPts val="300"/>
              </a:spcAft>
              <a:buFont typeface="Arial" panose="020B0604020202020204" pitchFamily="34" charset="0"/>
              <a:buChar char="•"/>
            </a:pPr>
            <a:r>
              <a:rPr lang="en-US" sz="1600" dirty="0"/>
              <a:t>Food contact surface must be completely submerged in the basin of the 3-compartment sink. </a:t>
            </a:r>
          </a:p>
          <a:p>
            <a:pPr marL="285750" indent="-285750">
              <a:spcAft>
                <a:spcPts val="300"/>
              </a:spcAft>
              <a:buFont typeface="Arial" panose="020B0604020202020204" pitchFamily="34" charset="0"/>
              <a:buChar char="•"/>
            </a:pPr>
            <a:r>
              <a:rPr lang="en-US" sz="1600" dirty="0"/>
              <a:t>Follow the manufacturer’s instructions for water temperature and safe concentration. </a:t>
            </a:r>
          </a:p>
          <a:p>
            <a:pPr marL="285750" indent="-285750">
              <a:spcAft>
                <a:spcPts val="300"/>
              </a:spcAft>
              <a:buFont typeface="Arial" panose="020B0604020202020204" pitchFamily="34" charset="0"/>
              <a:buChar char="•"/>
            </a:pPr>
            <a:r>
              <a:rPr lang="en-US" sz="1600" dirty="0"/>
              <a:t>Use test strips to verify concentration. </a:t>
            </a:r>
          </a:p>
        </p:txBody>
      </p:sp>
      <p:sp>
        <p:nvSpPr>
          <p:cNvPr id="37" name="TextBox 36">
            <a:extLst>
              <a:ext uri="{FF2B5EF4-FFF2-40B4-BE49-F238E27FC236}">
                <a16:creationId xmlns:a16="http://schemas.microsoft.com/office/drawing/2014/main" id="{45633061-D3A9-A2FF-B80F-DCBEF2B0E322}"/>
              </a:ext>
            </a:extLst>
          </p:cNvPr>
          <p:cNvSpPr txBox="1"/>
          <p:nvPr/>
        </p:nvSpPr>
        <p:spPr>
          <a:xfrm>
            <a:off x="838200" y="5036504"/>
            <a:ext cx="7178040" cy="1308050"/>
          </a:xfrm>
          <a:prstGeom prst="rect">
            <a:avLst/>
          </a:prstGeom>
          <a:noFill/>
          <a:ln w="38100">
            <a:solidFill>
              <a:srgbClr val="002060"/>
            </a:solidFill>
          </a:ln>
        </p:spPr>
        <p:txBody>
          <a:bodyPr wrap="square" rtlCol="0">
            <a:spAutoFit/>
          </a:bodyPr>
          <a:lstStyle/>
          <a:p>
            <a:pPr marL="285750" indent="-285750">
              <a:spcAft>
                <a:spcPts val="600"/>
              </a:spcAft>
              <a:buFont typeface="Arial" panose="020B0604020202020204" pitchFamily="34" charset="0"/>
              <a:buChar char="•"/>
            </a:pPr>
            <a:endParaRPr lang="en-US" sz="1600" dirty="0"/>
          </a:p>
          <a:p>
            <a:pPr marL="285750" indent="-285750">
              <a:spcAft>
                <a:spcPts val="600"/>
              </a:spcAft>
              <a:buFont typeface="Arial" panose="020B0604020202020204" pitchFamily="34" charset="0"/>
              <a:buChar char="•"/>
            </a:pPr>
            <a:r>
              <a:rPr lang="en-US" sz="1600" dirty="0"/>
              <a:t>Allow food contact surfaces to completely air dry before use.</a:t>
            </a:r>
          </a:p>
          <a:p>
            <a:pPr marL="285750" indent="-285750">
              <a:spcAft>
                <a:spcPts val="600"/>
              </a:spcAft>
              <a:buFont typeface="Arial" panose="020B0604020202020204" pitchFamily="34" charset="0"/>
              <a:buChar char="•"/>
            </a:pPr>
            <a:r>
              <a:rPr lang="en-US" sz="1600" dirty="0"/>
              <a:t>Do not use a towel to dry any food contact surfaces.  </a:t>
            </a:r>
          </a:p>
          <a:p>
            <a:pPr marL="285750" indent="-285750">
              <a:spcAft>
                <a:spcPts val="600"/>
              </a:spcAft>
              <a:buFont typeface="Arial" panose="020B0604020202020204" pitchFamily="34" charset="0"/>
              <a:buChar char="•"/>
            </a:pPr>
            <a:endParaRPr lang="en-US" sz="1600" dirty="0"/>
          </a:p>
        </p:txBody>
      </p:sp>
      <p:grpSp>
        <p:nvGrpSpPr>
          <p:cNvPr id="40" name="Group 39">
            <a:extLst>
              <a:ext uri="{FF2B5EF4-FFF2-40B4-BE49-F238E27FC236}">
                <a16:creationId xmlns:a16="http://schemas.microsoft.com/office/drawing/2014/main" id="{42775556-432C-640C-034F-CB09334623FF}"/>
              </a:ext>
            </a:extLst>
          </p:cNvPr>
          <p:cNvGrpSpPr/>
          <p:nvPr/>
        </p:nvGrpSpPr>
        <p:grpSpPr>
          <a:xfrm>
            <a:off x="6096001" y="4243164"/>
            <a:ext cx="2019300" cy="1630647"/>
            <a:chOff x="6096000" y="4523058"/>
            <a:chExt cx="2019300" cy="1630647"/>
          </a:xfrm>
        </p:grpSpPr>
        <p:sp>
          <p:nvSpPr>
            <p:cNvPr id="38" name="Octagon 37">
              <a:extLst>
                <a:ext uri="{FF2B5EF4-FFF2-40B4-BE49-F238E27FC236}">
                  <a16:creationId xmlns:a16="http://schemas.microsoft.com/office/drawing/2014/main" id="{A3EEA72C-CB49-184C-A332-F1E32D8D00AB}"/>
                </a:ext>
              </a:extLst>
            </p:cNvPr>
            <p:cNvSpPr/>
            <p:nvPr/>
          </p:nvSpPr>
          <p:spPr>
            <a:xfrm>
              <a:off x="6177279" y="4523058"/>
              <a:ext cx="1838961" cy="1630647"/>
            </a:xfrm>
            <a:prstGeom prst="octagon">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F734CA3-823A-3C83-13CF-46DBC6D5835C}"/>
                </a:ext>
              </a:extLst>
            </p:cNvPr>
            <p:cNvSpPr txBox="1"/>
            <p:nvPr/>
          </p:nvSpPr>
          <p:spPr>
            <a:xfrm>
              <a:off x="6096000" y="4717493"/>
              <a:ext cx="2019300" cy="1200329"/>
            </a:xfrm>
            <a:prstGeom prst="rect">
              <a:avLst/>
            </a:prstGeom>
            <a:noFill/>
          </p:spPr>
          <p:txBody>
            <a:bodyPr wrap="square" rtlCol="0">
              <a:spAutoFit/>
            </a:bodyPr>
            <a:lstStyle/>
            <a:p>
              <a:pPr algn="ctr"/>
              <a:r>
                <a:rPr lang="en-US" b="1" dirty="0">
                  <a:solidFill>
                    <a:schemeClr val="bg1"/>
                  </a:solidFill>
                </a:rPr>
                <a:t>STOP:</a:t>
              </a:r>
            </a:p>
            <a:p>
              <a:pPr algn="ctr"/>
              <a:r>
                <a:rPr lang="en-US" b="1" dirty="0">
                  <a:solidFill>
                    <a:schemeClr val="bg1"/>
                  </a:solidFill>
                </a:rPr>
                <a:t>DO NOT RINSE AGAIN AFTER THE SANITIZER</a:t>
              </a:r>
            </a:p>
          </p:txBody>
        </p:sp>
      </p:grpSp>
    </p:spTree>
    <p:extLst>
      <p:ext uri="{BB962C8B-B14F-4D97-AF65-F5344CB8AC3E}">
        <p14:creationId xmlns:p14="http://schemas.microsoft.com/office/powerpoint/2010/main" val="54712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677 -0.00139 L 0.59987 -0.00416 " pathEditMode="relative" rAng="0" ptsTypes="AA">
                                      <p:cBhvr>
                                        <p:cTn id="6" dur="500" fill="hold"/>
                                        <p:tgtEl>
                                          <p:spTgt spid="31"/>
                                        </p:tgtEl>
                                        <p:attrNameLst>
                                          <p:attrName>ppt_x</p:attrName>
                                          <p:attrName>ppt_y</p:attrName>
                                        </p:attrNameLst>
                                      </p:cBhvr>
                                      <p:rCtr x="29648" y="-139"/>
                                    </p:animMotion>
                                  </p:childTnLst>
                                </p:cTn>
                              </p:par>
                              <p:par>
                                <p:cTn id="7" presetID="22" presetClass="entr" presetSubtype="8"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wipe(left)">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04167E-6 -1.48148E-6 L 0.60143 0.0007 " pathEditMode="relative" rAng="0" ptsTypes="AA">
                                      <p:cBhvr>
                                        <p:cTn id="13" dur="500" fill="hold"/>
                                        <p:tgtEl>
                                          <p:spTgt spid="32"/>
                                        </p:tgtEl>
                                        <p:attrNameLst>
                                          <p:attrName>ppt_x</p:attrName>
                                          <p:attrName>ppt_y</p:attrName>
                                        </p:attrNameLst>
                                      </p:cBhvr>
                                      <p:rCtr x="30065" y="23"/>
                                    </p:animMotion>
                                  </p:childTnLst>
                                </p:cTn>
                              </p:par>
                              <p:par>
                                <p:cTn id="14" presetID="22" presetClass="entr" presetSubtype="8"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left)">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1.04167E-6 -1.11111E-6 L 0.60234 -0.00185 " pathEditMode="relative" rAng="0" ptsTypes="AA">
                                      <p:cBhvr>
                                        <p:cTn id="20" dur="500" fill="hold"/>
                                        <p:tgtEl>
                                          <p:spTgt spid="34"/>
                                        </p:tgtEl>
                                        <p:attrNameLst>
                                          <p:attrName>ppt_x</p:attrName>
                                          <p:attrName>ppt_y</p:attrName>
                                        </p:attrNameLst>
                                      </p:cBhvr>
                                      <p:rCtr x="30117" y="-93"/>
                                    </p:animMotion>
                                  </p:childTnLst>
                                </p:cTn>
                              </p:par>
                              <p:par>
                                <p:cTn id="21" presetID="2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5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1.04167E-6 -7.40741E-7 L 0.60234 -0.00301 " pathEditMode="relative" rAng="0" ptsTypes="AA">
                                      <p:cBhvr>
                                        <p:cTn id="27" dur="500" fill="hold"/>
                                        <p:tgtEl>
                                          <p:spTgt spid="35"/>
                                        </p:tgtEl>
                                        <p:attrNameLst>
                                          <p:attrName>ppt_x</p:attrName>
                                          <p:attrName>ppt_y</p:attrName>
                                        </p:attrNameLst>
                                      </p:cBhvr>
                                      <p:rCtr x="30117" y="-162"/>
                                    </p:animMotion>
                                  </p:childTnLst>
                                </p:cTn>
                              </p:par>
                              <p:par>
                                <p:cTn id="28" presetID="22" presetClass="entr" presetSubtype="8"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left)">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6" grpId="0" animBg="1"/>
      <p:bldP spid="3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C550078F-CC4B-2BBC-AE7D-093E3F102A3C}"/>
              </a:ext>
            </a:extLst>
          </p:cNvPr>
          <p:cNvSpPr/>
          <p:nvPr/>
        </p:nvSpPr>
        <p:spPr>
          <a:xfrm>
            <a:off x="846107" y="934103"/>
            <a:ext cx="3129616" cy="938884"/>
          </a:xfrm>
          <a:custGeom>
            <a:avLst/>
            <a:gdLst>
              <a:gd name="connsiteX0" fmla="*/ 0 w 3129616"/>
              <a:gd name="connsiteY0" fmla="*/ 0 h 938884"/>
              <a:gd name="connsiteX1" fmla="*/ 2847951 w 3129616"/>
              <a:gd name="connsiteY1" fmla="*/ 0 h 938884"/>
              <a:gd name="connsiteX2" fmla="*/ 3129616 w 3129616"/>
              <a:gd name="connsiteY2" fmla="*/ 469442 h 938884"/>
              <a:gd name="connsiteX3" fmla="*/ 2847951 w 3129616"/>
              <a:gd name="connsiteY3" fmla="*/ 938884 h 938884"/>
              <a:gd name="connsiteX4" fmla="*/ 0 w 3129616"/>
              <a:gd name="connsiteY4" fmla="*/ 938884 h 938884"/>
              <a:gd name="connsiteX5" fmla="*/ 281665 w 3129616"/>
              <a:gd name="connsiteY5" fmla="*/ 469442 h 938884"/>
              <a:gd name="connsiteX6" fmla="*/ 0 w 3129616"/>
              <a:gd name="connsiteY6" fmla="*/ 0 h 93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616" h="938884">
                <a:moveTo>
                  <a:pt x="0" y="0"/>
                </a:moveTo>
                <a:lnTo>
                  <a:pt x="2847951" y="0"/>
                </a:lnTo>
                <a:lnTo>
                  <a:pt x="3129616" y="469442"/>
                </a:lnTo>
                <a:lnTo>
                  <a:pt x="2847951" y="938884"/>
                </a:lnTo>
                <a:lnTo>
                  <a:pt x="0" y="938884"/>
                </a:lnTo>
                <a:lnTo>
                  <a:pt x="281665" y="469442"/>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7591" tIns="115926" rIns="397591" bIns="115926"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Clean-in-place</a:t>
            </a:r>
          </a:p>
        </p:txBody>
      </p:sp>
      <p:sp>
        <p:nvSpPr>
          <p:cNvPr id="11" name="Freeform: Shape 10">
            <a:extLst>
              <a:ext uri="{FF2B5EF4-FFF2-40B4-BE49-F238E27FC236}">
                <a16:creationId xmlns:a16="http://schemas.microsoft.com/office/drawing/2014/main" id="{CECBC5FF-6A71-BA45-A5A9-AC082FF02782}"/>
              </a:ext>
            </a:extLst>
          </p:cNvPr>
          <p:cNvSpPr/>
          <p:nvPr/>
        </p:nvSpPr>
        <p:spPr>
          <a:xfrm>
            <a:off x="846107" y="1872988"/>
            <a:ext cx="2847951" cy="4985012"/>
          </a:xfrm>
          <a:custGeom>
            <a:avLst/>
            <a:gdLst>
              <a:gd name="connsiteX0" fmla="*/ 0 w 2847951"/>
              <a:gd name="connsiteY0" fmla="*/ 0 h 3562911"/>
              <a:gd name="connsiteX1" fmla="*/ 2847951 w 2847951"/>
              <a:gd name="connsiteY1" fmla="*/ 0 h 3562911"/>
              <a:gd name="connsiteX2" fmla="*/ 2847951 w 2847951"/>
              <a:gd name="connsiteY2" fmla="*/ 3562911 h 3562911"/>
              <a:gd name="connsiteX3" fmla="*/ 0 w 2847951"/>
              <a:gd name="connsiteY3" fmla="*/ 3562911 h 3562911"/>
              <a:gd name="connsiteX4" fmla="*/ 0 w 2847951"/>
              <a:gd name="connsiteY4" fmla="*/ 0 h 356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51" h="3562911">
                <a:moveTo>
                  <a:pt x="0" y="0"/>
                </a:moveTo>
                <a:lnTo>
                  <a:pt x="2847951" y="0"/>
                </a:lnTo>
                <a:lnTo>
                  <a:pt x="2847951" y="3562911"/>
                </a:lnTo>
                <a:lnTo>
                  <a:pt x="0" y="3562911"/>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25051" tIns="225051" rIns="225051" bIns="450103" numCol="1" spcCol="1270" anchor="t" anchorCtr="0">
            <a:noAutofit/>
          </a:bodyPr>
          <a:lstStyle/>
          <a:p>
            <a:pPr marL="111125" lvl="0" indent="-111125" algn="l" defTabSz="844550">
              <a:lnSpc>
                <a:spcPct val="90000"/>
              </a:lnSpc>
              <a:spcBef>
                <a:spcPct val="0"/>
              </a:spcBef>
              <a:spcAft>
                <a:spcPct val="35000"/>
              </a:spcAft>
              <a:buFont typeface="Arial" panose="020B0604020202020204" pitchFamily="34" charset="0"/>
              <a:buChar char="•"/>
            </a:pPr>
            <a:r>
              <a:rPr lang="en-US" sz="1900" kern="1200" dirty="0"/>
              <a:t>Same steps: wash, rinse, sanitize, air dry. </a:t>
            </a:r>
          </a:p>
          <a:p>
            <a:pPr marL="111125" lvl="0" indent="-111125" algn="l" defTabSz="844550">
              <a:lnSpc>
                <a:spcPct val="90000"/>
              </a:lnSpc>
              <a:spcBef>
                <a:spcPct val="0"/>
              </a:spcBef>
              <a:spcAft>
                <a:spcPct val="35000"/>
              </a:spcAft>
              <a:buFont typeface="Arial" panose="020B0604020202020204" pitchFamily="34" charset="0"/>
              <a:buChar char="•"/>
            </a:pPr>
            <a:r>
              <a:rPr lang="en-US" sz="1900" kern="1200" dirty="0"/>
              <a:t>Use spray bottles and clean wiping cloths.</a:t>
            </a:r>
          </a:p>
        </p:txBody>
      </p:sp>
      <p:sp>
        <p:nvSpPr>
          <p:cNvPr id="13" name="Freeform: Shape 12">
            <a:extLst>
              <a:ext uri="{FF2B5EF4-FFF2-40B4-BE49-F238E27FC236}">
                <a16:creationId xmlns:a16="http://schemas.microsoft.com/office/drawing/2014/main" id="{2004BCDF-5C5A-37A8-2490-FC5CB615195A}"/>
              </a:ext>
            </a:extLst>
          </p:cNvPr>
          <p:cNvSpPr/>
          <p:nvPr/>
        </p:nvSpPr>
        <p:spPr>
          <a:xfrm>
            <a:off x="3929211" y="934103"/>
            <a:ext cx="3129616" cy="938884"/>
          </a:xfrm>
          <a:custGeom>
            <a:avLst/>
            <a:gdLst>
              <a:gd name="connsiteX0" fmla="*/ 0 w 3129616"/>
              <a:gd name="connsiteY0" fmla="*/ 0 h 938884"/>
              <a:gd name="connsiteX1" fmla="*/ 2847951 w 3129616"/>
              <a:gd name="connsiteY1" fmla="*/ 0 h 938884"/>
              <a:gd name="connsiteX2" fmla="*/ 3129616 w 3129616"/>
              <a:gd name="connsiteY2" fmla="*/ 469442 h 938884"/>
              <a:gd name="connsiteX3" fmla="*/ 2847951 w 3129616"/>
              <a:gd name="connsiteY3" fmla="*/ 938884 h 938884"/>
              <a:gd name="connsiteX4" fmla="*/ 0 w 3129616"/>
              <a:gd name="connsiteY4" fmla="*/ 938884 h 938884"/>
              <a:gd name="connsiteX5" fmla="*/ 281665 w 3129616"/>
              <a:gd name="connsiteY5" fmla="*/ 469442 h 938884"/>
              <a:gd name="connsiteX6" fmla="*/ 0 w 3129616"/>
              <a:gd name="connsiteY6" fmla="*/ 0 h 93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616" h="938884">
                <a:moveTo>
                  <a:pt x="0" y="0"/>
                </a:moveTo>
                <a:lnTo>
                  <a:pt x="2847951" y="0"/>
                </a:lnTo>
                <a:lnTo>
                  <a:pt x="3129616" y="469442"/>
                </a:lnTo>
                <a:lnTo>
                  <a:pt x="2847951" y="938884"/>
                </a:lnTo>
                <a:lnTo>
                  <a:pt x="0" y="938884"/>
                </a:lnTo>
                <a:lnTo>
                  <a:pt x="281665" y="469442"/>
                </a:lnTo>
                <a:lnTo>
                  <a:pt x="0" y="0"/>
                </a:lnTo>
                <a:close/>
              </a:path>
            </a:pathLst>
          </a:custGeom>
          <a:solidFill>
            <a:srgbClr val="FFC000"/>
          </a:solidFill>
        </p:spPr>
        <p:style>
          <a:lnRef idx="2">
            <a:schemeClr val="accent2">
              <a:hueOff val="-727682"/>
              <a:satOff val="-41964"/>
              <a:lumOff val="4314"/>
              <a:alphaOff val="0"/>
            </a:schemeClr>
          </a:lnRef>
          <a:fillRef idx="1">
            <a:scrgbClr r="0" g="0" b="0"/>
          </a:fillRef>
          <a:effectRef idx="0">
            <a:schemeClr val="accent2">
              <a:hueOff val="-727682"/>
              <a:satOff val="-41964"/>
              <a:lumOff val="4314"/>
              <a:alphaOff val="0"/>
            </a:schemeClr>
          </a:effectRef>
          <a:fontRef idx="minor">
            <a:schemeClr val="lt1"/>
          </a:fontRef>
        </p:style>
        <p:txBody>
          <a:bodyPr spcFirstLastPara="0" vert="horz" wrap="square" lIns="397591" tIns="115926" rIns="397591" bIns="115926"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Sanitizer Buckets</a:t>
            </a:r>
          </a:p>
        </p:txBody>
      </p:sp>
      <p:sp>
        <p:nvSpPr>
          <p:cNvPr id="14" name="Freeform: Shape 13">
            <a:extLst>
              <a:ext uri="{FF2B5EF4-FFF2-40B4-BE49-F238E27FC236}">
                <a16:creationId xmlns:a16="http://schemas.microsoft.com/office/drawing/2014/main" id="{BDC827BC-3F0C-E765-2515-1527C64706A6}"/>
              </a:ext>
            </a:extLst>
          </p:cNvPr>
          <p:cNvSpPr/>
          <p:nvPr/>
        </p:nvSpPr>
        <p:spPr>
          <a:xfrm>
            <a:off x="3929211" y="1872988"/>
            <a:ext cx="2847951" cy="4985012"/>
          </a:xfrm>
          <a:custGeom>
            <a:avLst/>
            <a:gdLst>
              <a:gd name="connsiteX0" fmla="*/ 0 w 2847951"/>
              <a:gd name="connsiteY0" fmla="*/ 0 h 3562911"/>
              <a:gd name="connsiteX1" fmla="*/ 2847951 w 2847951"/>
              <a:gd name="connsiteY1" fmla="*/ 0 h 3562911"/>
              <a:gd name="connsiteX2" fmla="*/ 2847951 w 2847951"/>
              <a:gd name="connsiteY2" fmla="*/ 3562911 h 3562911"/>
              <a:gd name="connsiteX3" fmla="*/ 0 w 2847951"/>
              <a:gd name="connsiteY3" fmla="*/ 3562911 h 3562911"/>
              <a:gd name="connsiteX4" fmla="*/ 0 w 2847951"/>
              <a:gd name="connsiteY4" fmla="*/ 0 h 356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51" h="3562911">
                <a:moveTo>
                  <a:pt x="0" y="0"/>
                </a:moveTo>
                <a:lnTo>
                  <a:pt x="2847951" y="0"/>
                </a:lnTo>
                <a:lnTo>
                  <a:pt x="2847951" y="3562911"/>
                </a:lnTo>
                <a:lnTo>
                  <a:pt x="0" y="3562911"/>
                </a:lnTo>
                <a:lnTo>
                  <a:pt x="0" y="0"/>
                </a:lnTo>
                <a:close/>
              </a:path>
            </a:pathLst>
          </a:custGeom>
          <a:solidFill>
            <a:srgbClr val="FFC000">
              <a:alpha val="47843"/>
            </a:srgbClr>
          </a:solidFill>
        </p:spPr>
        <p:style>
          <a:lnRef idx="2">
            <a:schemeClr val="accent2">
              <a:tint val="40000"/>
              <a:alpha val="90000"/>
              <a:hueOff val="-424613"/>
              <a:satOff val="-37673"/>
              <a:lumOff val="-385"/>
              <a:alphaOff val="0"/>
            </a:schemeClr>
          </a:lnRef>
          <a:fillRef idx="1">
            <a:scrgbClr r="0" g="0" b="0"/>
          </a:fillRef>
          <a:effectRef idx="0">
            <a:schemeClr val="accent2">
              <a:tint val="40000"/>
              <a:alpha val="90000"/>
              <a:hueOff val="-424613"/>
              <a:satOff val="-37673"/>
              <a:lumOff val="-385"/>
              <a:alphaOff val="0"/>
            </a:schemeClr>
          </a:effectRef>
          <a:fontRef idx="minor">
            <a:schemeClr val="dk1">
              <a:hueOff val="0"/>
              <a:satOff val="0"/>
              <a:lumOff val="0"/>
              <a:alphaOff val="0"/>
            </a:schemeClr>
          </a:fontRef>
        </p:style>
        <p:txBody>
          <a:bodyPr spcFirstLastPara="0" vert="horz" wrap="square" lIns="225051" tIns="225051" rIns="225051" bIns="450103" numCol="1" spcCol="1270" anchor="t" anchorCtr="0">
            <a:noAutofit/>
          </a:bodyPr>
          <a:lstStyle/>
          <a:p>
            <a:pPr marL="111125" lvl="0" indent="-111125" algn="l" defTabSz="844550">
              <a:lnSpc>
                <a:spcPct val="90000"/>
              </a:lnSpc>
              <a:spcBef>
                <a:spcPct val="0"/>
              </a:spcBef>
              <a:spcAft>
                <a:spcPct val="35000"/>
              </a:spcAft>
              <a:buFont typeface="Arial" panose="020B0604020202020204" pitchFamily="34" charset="0"/>
              <a:buChar char="•"/>
            </a:pPr>
            <a:r>
              <a:rPr lang="en-US" sz="1900" kern="1200" dirty="0"/>
              <a:t>Must be separate from or beneath food storage.</a:t>
            </a:r>
          </a:p>
          <a:p>
            <a:pPr marL="111125" lvl="0" indent="-111125" algn="l" defTabSz="844550">
              <a:lnSpc>
                <a:spcPct val="90000"/>
              </a:lnSpc>
              <a:spcBef>
                <a:spcPct val="0"/>
              </a:spcBef>
              <a:spcAft>
                <a:spcPct val="35000"/>
              </a:spcAft>
              <a:buFont typeface="Arial" panose="020B0604020202020204" pitchFamily="34" charset="0"/>
              <a:buChar char="•"/>
            </a:pPr>
            <a:r>
              <a:rPr lang="en-US" sz="1900" kern="1200" dirty="0"/>
              <a:t>Check the concentration: too much can lead to chemical contamination of food. </a:t>
            </a:r>
          </a:p>
          <a:p>
            <a:pPr marL="111125" lvl="0" indent="-111125" algn="l" defTabSz="844550">
              <a:lnSpc>
                <a:spcPct val="90000"/>
              </a:lnSpc>
              <a:spcBef>
                <a:spcPct val="0"/>
              </a:spcBef>
              <a:spcAft>
                <a:spcPct val="35000"/>
              </a:spcAft>
              <a:buFont typeface="Arial" panose="020B0604020202020204" pitchFamily="34" charset="0"/>
              <a:buChar char="•"/>
            </a:pPr>
            <a:r>
              <a:rPr lang="en-US" sz="1900" kern="1200" dirty="0"/>
              <a:t>Check and/or replace every two hours.</a:t>
            </a:r>
          </a:p>
        </p:txBody>
      </p:sp>
      <p:sp>
        <p:nvSpPr>
          <p:cNvPr id="16" name="Freeform: Shape 15">
            <a:extLst>
              <a:ext uri="{FF2B5EF4-FFF2-40B4-BE49-F238E27FC236}">
                <a16:creationId xmlns:a16="http://schemas.microsoft.com/office/drawing/2014/main" id="{F1CAE9B6-E814-E4F1-9612-685E6BFF1CC7}"/>
              </a:ext>
            </a:extLst>
          </p:cNvPr>
          <p:cNvSpPr/>
          <p:nvPr/>
        </p:nvSpPr>
        <p:spPr>
          <a:xfrm>
            <a:off x="7012315" y="1872988"/>
            <a:ext cx="2847951" cy="4985012"/>
          </a:xfrm>
          <a:custGeom>
            <a:avLst/>
            <a:gdLst>
              <a:gd name="connsiteX0" fmla="*/ 0 w 2847951"/>
              <a:gd name="connsiteY0" fmla="*/ 0 h 3562911"/>
              <a:gd name="connsiteX1" fmla="*/ 2847951 w 2847951"/>
              <a:gd name="connsiteY1" fmla="*/ 0 h 3562911"/>
              <a:gd name="connsiteX2" fmla="*/ 2847951 w 2847951"/>
              <a:gd name="connsiteY2" fmla="*/ 3562911 h 3562911"/>
              <a:gd name="connsiteX3" fmla="*/ 0 w 2847951"/>
              <a:gd name="connsiteY3" fmla="*/ 3562911 h 3562911"/>
              <a:gd name="connsiteX4" fmla="*/ 0 w 2847951"/>
              <a:gd name="connsiteY4" fmla="*/ 0 h 356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7951" h="3562911">
                <a:moveTo>
                  <a:pt x="0" y="0"/>
                </a:moveTo>
                <a:lnTo>
                  <a:pt x="2847951" y="0"/>
                </a:lnTo>
                <a:lnTo>
                  <a:pt x="2847951" y="3562911"/>
                </a:lnTo>
                <a:lnTo>
                  <a:pt x="0" y="3562911"/>
                </a:lnTo>
                <a:lnTo>
                  <a:pt x="0" y="0"/>
                </a:lnTo>
                <a:close/>
              </a:path>
            </a:pathLst>
          </a:custGeom>
          <a:solidFill>
            <a:schemeClr val="accent1">
              <a:lumMod val="60000"/>
              <a:lumOff val="40000"/>
              <a:alpha val="90000"/>
            </a:schemeClr>
          </a:solidFill>
        </p:spPr>
        <p:style>
          <a:lnRef idx="2">
            <a:schemeClr val="accent2">
              <a:tint val="40000"/>
              <a:alpha val="90000"/>
              <a:hueOff val="-849226"/>
              <a:satOff val="-75346"/>
              <a:lumOff val="-769"/>
              <a:alphaOff val="0"/>
            </a:schemeClr>
          </a:lnRef>
          <a:fillRef idx="1">
            <a:scrgbClr r="0" g="0" b="0"/>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txBody>
          <a:bodyPr spcFirstLastPara="0" vert="horz" wrap="square" lIns="225051" tIns="225051" rIns="225051" bIns="450103" numCol="1" spcCol="1270" anchor="t" anchorCtr="0">
            <a:noAutofit/>
          </a:bodyPr>
          <a:lstStyle/>
          <a:p>
            <a:pPr marL="111125" lvl="0" indent="-111125" algn="l" defTabSz="844550">
              <a:lnSpc>
                <a:spcPct val="90000"/>
              </a:lnSpc>
              <a:spcBef>
                <a:spcPct val="0"/>
              </a:spcBef>
              <a:spcAft>
                <a:spcPct val="35000"/>
              </a:spcAft>
              <a:buFont typeface="Arial" panose="020B0604020202020204" pitchFamily="34" charset="0"/>
              <a:buChar char="•"/>
            </a:pPr>
            <a:r>
              <a:rPr lang="en-US" kern="1200" dirty="0"/>
              <a:t>Chlorine</a:t>
            </a:r>
          </a:p>
          <a:p>
            <a:pPr marL="284163" lvl="1" indent="-111125" algn="l" defTabSz="666750">
              <a:lnSpc>
                <a:spcPct val="90000"/>
              </a:lnSpc>
              <a:spcBef>
                <a:spcPct val="0"/>
              </a:spcBef>
              <a:spcAft>
                <a:spcPct val="15000"/>
              </a:spcAft>
              <a:buFont typeface="Arial" panose="020B0604020202020204" pitchFamily="34" charset="0"/>
              <a:buChar char="•"/>
            </a:pPr>
            <a:r>
              <a:rPr lang="en-US" sz="1400" kern="1200" dirty="0"/>
              <a:t>50ppm – 100ppm</a:t>
            </a:r>
          </a:p>
          <a:p>
            <a:pPr marL="284163" lvl="1" indent="-111125" algn="l" defTabSz="666750">
              <a:lnSpc>
                <a:spcPct val="90000"/>
              </a:lnSpc>
              <a:spcBef>
                <a:spcPct val="0"/>
              </a:spcBef>
              <a:spcAft>
                <a:spcPct val="15000"/>
              </a:spcAft>
              <a:buFont typeface="Arial" panose="020B0604020202020204" pitchFamily="34" charset="0"/>
              <a:buChar char="•"/>
            </a:pPr>
            <a:endParaRPr lang="en-US" sz="1400" kern="1200" dirty="0"/>
          </a:p>
          <a:p>
            <a:pPr marL="111125" lvl="0" indent="-111125" algn="l" defTabSz="844550">
              <a:lnSpc>
                <a:spcPct val="90000"/>
              </a:lnSpc>
              <a:spcBef>
                <a:spcPct val="0"/>
              </a:spcBef>
              <a:spcAft>
                <a:spcPct val="35000"/>
              </a:spcAft>
              <a:buFont typeface="Arial" panose="020B0604020202020204" pitchFamily="34" charset="0"/>
              <a:buChar char="•"/>
            </a:pPr>
            <a:r>
              <a:rPr lang="en-US" kern="1200" dirty="0"/>
              <a:t>Quat Ammonia</a:t>
            </a:r>
          </a:p>
          <a:p>
            <a:pPr marL="284163" lvl="1" indent="-111125" defTabSz="844550">
              <a:lnSpc>
                <a:spcPct val="90000"/>
              </a:lnSpc>
              <a:spcBef>
                <a:spcPct val="0"/>
              </a:spcBef>
              <a:spcAft>
                <a:spcPct val="35000"/>
              </a:spcAft>
              <a:buFont typeface="Arial" panose="020B0604020202020204" pitchFamily="34" charset="0"/>
              <a:buChar char="•"/>
            </a:pPr>
            <a:r>
              <a:rPr lang="en-US" sz="1400" dirty="0"/>
              <a:t>200ppm – 400ppm</a:t>
            </a:r>
          </a:p>
          <a:p>
            <a:pPr marL="284163" lvl="1" indent="-111125" defTabSz="844550">
              <a:lnSpc>
                <a:spcPct val="90000"/>
              </a:lnSpc>
              <a:spcBef>
                <a:spcPct val="0"/>
              </a:spcBef>
              <a:spcAft>
                <a:spcPct val="35000"/>
              </a:spcAft>
              <a:buFont typeface="Arial" panose="020B0604020202020204" pitchFamily="34" charset="0"/>
              <a:buChar char="•"/>
            </a:pPr>
            <a:endParaRPr lang="en-US" sz="1400" kern="1200" dirty="0"/>
          </a:p>
          <a:p>
            <a:pPr marL="342900" lvl="0" indent="-342900" algn="l" defTabSz="844550">
              <a:lnSpc>
                <a:spcPct val="90000"/>
              </a:lnSpc>
              <a:spcBef>
                <a:spcPct val="0"/>
              </a:spcBef>
              <a:spcAft>
                <a:spcPct val="35000"/>
              </a:spcAft>
              <a:buFont typeface="Arial" panose="020B0604020202020204" pitchFamily="34" charset="0"/>
              <a:buChar char="•"/>
            </a:pPr>
            <a:r>
              <a:rPr lang="en-US" dirty="0"/>
              <a:t>High Temperature: 160F at the plate level.</a:t>
            </a:r>
          </a:p>
          <a:p>
            <a:pPr marL="342900" lvl="0" indent="-342900" algn="l" defTabSz="844550">
              <a:lnSpc>
                <a:spcPct val="90000"/>
              </a:lnSpc>
              <a:spcBef>
                <a:spcPct val="0"/>
              </a:spcBef>
              <a:spcAft>
                <a:spcPct val="35000"/>
              </a:spcAft>
              <a:buFont typeface="Arial" panose="020B0604020202020204" pitchFamily="34" charset="0"/>
              <a:buChar char="•"/>
            </a:pPr>
            <a:r>
              <a:rPr lang="en-US" dirty="0"/>
              <a:t>Sanitizer test strips are required regardless of the type of sanitizer you use. </a:t>
            </a:r>
            <a:endParaRPr lang="en-US" kern="1200" dirty="0"/>
          </a:p>
        </p:txBody>
      </p:sp>
      <p:sp>
        <p:nvSpPr>
          <p:cNvPr id="7" name="TextBox 6">
            <a:extLst>
              <a:ext uri="{FF2B5EF4-FFF2-40B4-BE49-F238E27FC236}">
                <a16:creationId xmlns:a16="http://schemas.microsoft.com/office/drawing/2014/main" id="{E2E8E7BB-71A7-3B55-74CE-3EC77831B570}"/>
              </a:ext>
            </a:extLst>
          </p:cNvPr>
          <p:cNvSpPr txBox="1"/>
          <p:nvPr/>
        </p:nvSpPr>
        <p:spPr>
          <a:xfrm>
            <a:off x="-1" y="0"/>
            <a:ext cx="677108" cy="6858000"/>
          </a:xfrm>
          <a:prstGeom prst="rect">
            <a:avLst/>
          </a:prstGeom>
          <a:noFill/>
          <a:ln>
            <a:noFill/>
          </a:ln>
        </p:spPr>
        <p:txBody>
          <a:bodyPr vert="vert270" wrap="square" rtlCol="0">
            <a:spAutoFit/>
          </a:bodyPr>
          <a:lstStyle/>
          <a:p>
            <a:pPr algn="ctr"/>
            <a:r>
              <a:rPr lang="en-US" sz="3200" u="sng" dirty="0"/>
              <a:t>Cleaning Food Contact Surfaces</a:t>
            </a:r>
          </a:p>
        </p:txBody>
      </p:sp>
      <p:pic>
        <p:nvPicPr>
          <p:cNvPr id="18" name="Picture 17">
            <a:extLst>
              <a:ext uri="{FF2B5EF4-FFF2-40B4-BE49-F238E27FC236}">
                <a16:creationId xmlns:a16="http://schemas.microsoft.com/office/drawing/2014/main" id="{E33235E3-0B55-8C31-4659-CDD2F1428D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90884" y="702394"/>
            <a:ext cx="1875299" cy="1875299"/>
          </a:xfrm>
          <a:prstGeom prst="rect">
            <a:avLst/>
          </a:prstGeom>
        </p:spPr>
      </p:pic>
      <p:pic>
        <p:nvPicPr>
          <p:cNvPr id="20" name="Picture 19" descr="A measuring tape with a label&#10;&#10;Description automatically generated with medium confidence">
            <a:extLst>
              <a:ext uri="{FF2B5EF4-FFF2-40B4-BE49-F238E27FC236}">
                <a16:creationId xmlns:a16="http://schemas.microsoft.com/office/drawing/2014/main" id="{86A5E7DC-8692-A941-82D4-919C157A08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2826" y="2729765"/>
            <a:ext cx="1990725" cy="1990725"/>
          </a:xfrm>
          <a:prstGeom prst="rect">
            <a:avLst/>
          </a:prstGeom>
        </p:spPr>
      </p:pic>
      <p:sp>
        <p:nvSpPr>
          <p:cNvPr id="21" name="Oval 20">
            <a:extLst>
              <a:ext uri="{FF2B5EF4-FFF2-40B4-BE49-F238E27FC236}">
                <a16:creationId xmlns:a16="http://schemas.microsoft.com/office/drawing/2014/main" id="{B9659FEB-C625-521C-E011-A7B909A5FC26}"/>
              </a:ext>
            </a:extLst>
          </p:cNvPr>
          <p:cNvSpPr/>
          <p:nvPr/>
        </p:nvSpPr>
        <p:spPr>
          <a:xfrm>
            <a:off x="10372549" y="1640043"/>
            <a:ext cx="894080" cy="772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475E13-826B-E2A9-6839-6A87B17FD524}"/>
              </a:ext>
            </a:extLst>
          </p:cNvPr>
          <p:cNvSpPr/>
          <p:nvPr/>
        </p:nvSpPr>
        <p:spPr>
          <a:xfrm>
            <a:off x="10581494" y="3824621"/>
            <a:ext cx="894080" cy="77216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red bucket with a handle&#10;&#10;Description automatically generated">
            <a:extLst>
              <a:ext uri="{FF2B5EF4-FFF2-40B4-BE49-F238E27FC236}">
                <a16:creationId xmlns:a16="http://schemas.microsoft.com/office/drawing/2014/main" id="{B67312C6-B8C7-E54A-02AE-F356114E9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1454" y="4953000"/>
            <a:ext cx="1914525" cy="1905000"/>
          </a:xfrm>
          <a:prstGeom prst="rect">
            <a:avLst/>
          </a:prstGeom>
        </p:spPr>
      </p:pic>
      <p:pic>
        <p:nvPicPr>
          <p:cNvPr id="26" name="Picture 25" descr="A group of white plastic spray bottles&#10;&#10;Description automatically generated">
            <a:extLst>
              <a:ext uri="{FF2B5EF4-FFF2-40B4-BE49-F238E27FC236}">
                <a16:creationId xmlns:a16="http://schemas.microsoft.com/office/drawing/2014/main" id="{B341501B-E4DB-C197-DA3E-ECA09F5EB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9751" y="3489475"/>
            <a:ext cx="1771650" cy="1771650"/>
          </a:xfrm>
          <a:prstGeom prst="rect">
            <a:avLst/>
          </a:prstGeom>
        </p:spPr>
      </p:pic>
      <p:sp>
        <p:nvSpPr>
          <p:cNvPr id="28" name="TextBox 27">
            <a:extLst>
              <a:ext uri="{FF2B5EF4-FFF2-40B4-BE49-F238E27FC236}">
                <a16:creationId xmlns:a16="http://schemas.microsoft.com/office/drawing/2014/main" id="{F02280E7-83C0-845F-242A-1D09F8C79BE8}"/>
              </a:ext>
            </a:extLst>
          </p:cNvPr>
          <p:cNvSpPr txBox="1"/>
          <p:nvPr/>
        </p:nvSpPr>
        <p:spPr>
          <a:xfrm>
            <a:off x="914563" y="5435899"/>
            <a:ext cx="2662026" cy="646331"/>
          </a:xfrm>
          <a:prstGeom prst="rect">
            <a:avLst/>
          </a:prstGeom>
          <a:solidFill>
            <a:srgbClr val="FF0000"/>
          </a:solidFill>
        </p:spPr>
        <p:txBody>
          <a:bodyPr wrap="square" rtlCol="0">
            <a:spAutoFit/>
          </a:bodyPr>
          <a:lstStyle/>
          <a:p>
            <a:pPr algn="ctr"/>
            <a:r>
              <a:rPr lang="en-US" b="1" dirty="0">
                <a:solidFill>
                  <a:schemeClr val="bg1"/>
                </a:solidFill>
              </a:rPr>
              <a:t>ALWAYS LABEL CHEMICAL SPRAY BOTTLES!</a:t>
            </a:r>
          </a:p>
        </p:txBody>
      </p:sp>
      <p:sp>
        <p:nvSpPr>
          <p:cNvPr id="15" name="Freeform: Shape 14">
            <a:extLst>
              <a:ext uri="{FF2B5EF4-FFF2-40B4-BE49-F238E27FC236}">
                <a16:creationId xmlns:a16="http://schemas.microsoft.com/office/drawing/2014/main" id="{2B3161AF-D441-5709-EF48-1EEF50A9D1C6}"/>
              </a:ext>
            </a:extLst>
          </p:cNvPr>
          <p:cNvSpPr/>
          <p:nvPr/>
        </p:nvSpPr>
        <p:spPr>
          <a:xfrm>
            <a:off x="7012315" y="934103"/>
            <a:ext cx="3129616" cy="938884"/>
          </a:xfrm>
          <a:custGeom>
            <a:avLst/>
            <a:gdLst>
              <a:gd name="connsiteX0" fmla="*/ 0 w 3129616"/>
              <a:gd name="connsiteY0" fmla="*/ 0 h 938884"/>
              <a:gd name="connsiteX1" fmla="*/ 2847951 w 3129616"/>
              <a:gd name="connsiteY1" fmla="*/ 0 h 938884"/>
              <a:gd name="connsiteX2" fmla="*/ 3129616 w 3129616"/>
              <a:gd name="connsiteY2" fmla="*/ 469442 h 938884"/>
              <a:gd name="connsiteX3" fmla="*/ 2847951 w 3129616"/>
              <a:gd name="connsiteY3" fmla="*/ 938884 h 938884"/>
              <a:gd name="connsiteX4" fmla="*/ 0 w 3129616"/>
              <a:gd name="connsiteY4" fmla="*/ 938884 h 938884"/>
              <a:gd name="connsiteX5" fmla="*/ 281665 w 3129616"/>
              <a:gd name="connsiteY5" fmla="*/ 469442 h 938884"/>
              <a:gd name="connsiteX6" fmla="*/ 0 w 3129616"/>
              <a:gd name="connsiteY6" fmla="*/ 0 h 93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9616" h="938884">
                <a:moveTo>
                  <a:pt x="0" y="0"/>
                </a:moveTo>
                <a:lnTo>
                  <a:pt x="2847951" y="0"/>
                </a:lnTo>
                <a:lnTo>
                  <a:pt x="3129616" y="469442"/>
                </a:lnTo>
                <a:lnTo>
                  <a:pt x="2847951" y="938884"/>
                </a:lnTo>
                <a:lnTo>
                  <a:pt x="0" y="938884"/>
                </a:lnTo>
                <a:lnTo>
                  <a:pt x="281665" y="469442"/>
                </a:lnTo>
                <a:lnTo>
                  <a:pt x="0" y="0"/>
                </a:lnTo>
                <a:close/>
              </a:path>
            </a:pathLst>
          </a:custGeom>
          <a:solidFill>
            <a:schemeClr val="accent1">
              <a:lumMod val="75000"/>
            </a:schemeClr>
          </a:solidFill>
        </p:spPr>
        <p:style>
          <a:lnRef idx="2">
            <a:schemeClr val="accent2">
              <a:hueOff val="-1455363"/>
              <a:satOff val="-83928"/>
              <a:lumOff val="8628"/>
              <a:alphaOff val="0"/>
            </a:schemeClr>
          </a:lnRef>
          <a:fillRef idx="1">
            <a:scrgbClr r="0" g="0" b="0"/>
          </a:fillRef>
          <a:effectRef idx="0">
            <a:schemeClr val="accent2">
              <a:hueOff val="-1455363"/>
              <a:satOff val="-83928"/>
              <a:lumOff val="8628"/>
              <a:alphaOff val="0"/>
            </a:schemeClr>
          </a:effectRef>
          <a:fontRef idx="minor">
            <a:schemeClr val="lt1"/>
          </a:fontRef>
        </p:style>
        <p:txBody>
          <a:bodyPr spcFirstLastPara="0" vert="horz" wrap="square" lIns="397591" tIns="115926" rIns="397591" bIns="115926" numCol="1" spcCol="1270" anchor="ctr" anchorCtr="0">
            <a:noAutofit/>
          </a:bodyPr>
          <a:lstStyle/>
          <a:p>
            <a:pPr marL="0" lvl="0" indent="0" algn="ctr" defTabSz="1111250">
              <a:lnSpc>
                <a:spcPct val="90000"/>
              </a:lnSpc>
              <a:spcBef>
                <a:spcPct val="0"/>
              </a:spcBef>
              <a:spcAft>
                <a:spcPct val="35000"/>
              </a:spcAft>
              <a:buNone/>
            </a:pPr>
            <a:r>
              <a:rPr lang="en-US" sz="2500" kern="1200" dirty="0">
                <a:solidFill>
                  <a:schemeClr val="tx1"/>
                </a:solidFill>
              </a:rPr>
              <a:t>Sanitizer Test Strips</a:t>
            </a:r>
          </a:p>
        </p:txBody>
      </p:sp>
      <p:pic>
        <p:nvPicPr>
          <p:cNvPr id="29" name="Picture 28">
            <a:extLst>
              <a:ext uri="{FF2B5EF4-FFF2-40B4-BE49-F238E27FC236}">
                <a16:creationId xmlns:a16="http://schemas.microsoft.com/office/drawing/2014/main" id="{1810933A-F92F-C15D-B9B6-BD48DC8986BB}"/>
              </a:ext>
            </a:extLst>
          </p:cNvPr>
          <p:cNvPicPr>
            <a:picLocks noChangeAspect="1"/>
          </p:cNvPicPr>
          <p:nvPr/>
        </p:nvPicPr>
        <p:blipFill>
          <a:blip r:embed="rId7"/>
          <a:stretch>
            <a:fillRect/>
          </a:stretch>
        </p:blipFill>
        <p:spPr>
          <a:xfrm>
            <a:off x="10022826" y="4872562"/>
            <a:ext cx="1990724" cy="1760339"/>
          </a:xfrm>
          <a:prstGeom prst="rect">
            <a:avLst/>
          </a:prstGeom>
        </p:spPr>
      </p:pic>
    </p:spTree>
    <p:extLst>
      <p:ext uri="{BB962C8B-B14F-4D97-AF65-F5344CB8AC3E}">
        <p14:creationId xmlns:p14="http://schemas.microsoft.com/office/powerpoint/2010/main" val="109458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9180DE06-7362-4888-AADA-7AADD57AC4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EE4D41-6B3F-841C-A0C0-4186DF74D6A7}"/>
              </a:ext>
            </a:extLst>
          </p:cNvPr>
          <p:cNvSpPr>
            <a:spLocks noGrp="1"/>
          </p:cNvSpPr>
          <p:nvPr>
            <p:ph type="title"/>
          </p:nvPr>
        </p:nvSpPr>
        <p:spPr>
          <a:xfrm>
            <a:off x="7331384" y="679730"/>
            <a:ext cx="4171994" cy="3932729"/>
          </a:xfrm>
        </p:spPr>
        <p:txBody>
          <a:bodyPr vert="horz" lIns="91440" tIns="45720" rIns="91440" bIns="45720" rtlCol="0" anchor="b">
            <a:normAutofit/>
          </a:bodyPr>
          <a:lstStyle/>
          <a:p>
            <a:r>
              <a:rPr lang="en-US" sz="6000" b="1" u="sng" kern="1200">
                <a:solidFill>
                  <a:schemeClr val="tx1"/>
                </a:solidFill>
                <a:latin typeface="+mj-lt"/>
                <a:ea typeface="+mj-ea"/>
                <a:cs typeface="+mj-cs"/>
              </a:rPr>
              <a:t>Food Safety Field Inspection Guide </a:t>
            </a:r>
          </a:p>
        </p:txBody>
      </p:sp>
      <p:grpSp>
        <p:nvGrpSpPr>
          <p:cNvPr id="30" name="Group 29">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31" name="Straight Connector 3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document&#10;&#10;Description automatically generated">
            <a:extLst>
              <a:ext uri="{FF2B5EF4-FFF2-40B4-BE49-F238E27FC236}">
                <a16:creationId xmlns:a16="http://schemas.microsoft.com/office/drawing/2014/main" id="{C86F4AED-2FAC-01E3-425E-80BDCF8F6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484" y="372533"/>
            <a:ext cx="4633055" cy="6068728"/>
          </a:xfrm>
          <a:prstGeom prst="rect">
            <a:avLst/>
          </a:prstGeom>
        </p:spPr>
      </p:pic>
    </p:spTree>
    <p:extLst>
      <p:ext uri="{BB962C8B-B14F-4D97-AF65-F5344CB8AC3E}">
        <p14:creationId xmlns:p14="http://schemas.microsoft.com/office/powerpoint/2010/main" val="1639385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2" name="Straight Connector 11">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413D29B-8117-118D-BF94-3B68AC4762E7}"/>
              </a:ext>
            </a:extLst>
          </p:cNvPr>
          <p:cNvSpPr txBox="1"/>
          <p:nvPr/>
        </p:nvSpPr>
        <p:spPr>
          <a:xfrm>
            <a:off x="1524000" y="1584683"/>
            <a:ext cx="9144000" cy="2551829"/>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6600" kern="1200" dirty="0">
                <a:solidFill>
                  <a:schemeClr val="tx1"/>
                </a:solidFill>
                <a:latin typeface="+mj-lt"/>
                <a:ea typeface="+mj-ea"/>
                <a:cs typeface="+mj-cs"/>
              </a:rPr>
              <a:t>Questions</a:t>
            </a:r>
          </a:p>
        </p:txBody>
      </p:sp>
    </p:spTree>
    <p:extLst>
      <p:ext uri="{BB962C8B-B14F-4D97-AF65-F5344CB8AC3E}">
        <p14:creationId xmlns:p14="http://schemas.microsoft.com/office/powerpoint/2010/main" val="287246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C48A383-2B8B-5D36-A6E5-62F3AC7421E5}"/>
              </a:ext>
            </a:extLst>
          </p:cNvPr>
          <p:cNvSpPr>
            <a:spLocks noGrp="1"/>
          </p:cNvSpPr>
          <p:nvPr>
            <p:ph type="title"/>
          </p:nvPr>
        </p:nvSpPr>
        <p:spPr>
          <a:xfrm>
            <a:off x="1075767" y="1188637"/>
            <a:ext cx="2988234" cy="4480726"/>
          </a:xfrm>
        </p:spPr>
        <p:txBody>
          <a:bodyPr vert="horz" lIns="91440" tIns="45720" rIns="91440" bIns="45720" rtlCol="0" anchor="ctr">
            <a:normAutofit/>
          </a:bodyPr>
          <a:lstStyle/>
          <a:p>
            <a:pPr algn="r"/>
            <a:r>
              <a:rPr lang="en-US" sz="5100" kern="1200">
                <a:solidFill>
                  <a:schemeClr val="tx1"/>
                </a:solidFill>
                <a:latin typeface="+mj-lt"/>
                <a:ea typeface="+mj-ea"/>
                <a:cs typeface="+mj-cs"/>
              </a:rPr>
              <a:t>Objectives</a:t>
            </a:r>
          </a:p>
        </p:txBody>
      </p:sp>
      <p:cxnSp>
        <p:nvCxnSpPr>
          <p:cNvPr id="30" name="Straight Connector 29">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2" name="Content Placeholder 5">
            <a:extLst>
              <a:ext uri="{FF2B5EF4-FFF2-40B4-BE49-F238E27FC236}">
                <a16:creationId xmlns:a16="http://schemas.microsoft.com/office/drawing/2014/main" id="{AD518B1C-02FB-1D39-A5F1-88AD79756A4F}"/>
              </a:ext>
            </a:extLst>
          </p:cNvPr>
          <p:cNvGraphicFramePr>
            <a:graphicFrameLocks noGrp="1"/>
          </p:cNvGraphicFramePr>
          <p:nvPr>
            <p:ph idx="1"/>
            <p:extLst>
              <p:ext uri="{D42A27DB-BD31-4B8C-83A1-F6EECF244321}">
                <p14:modId xmlns:p14="http://schemas.microsoft.com/office/powerpoint/2010/main" val="2449544268"/>
              </p:ext>
            </p:extLst>
          </p:nvPr>
        </p:nvGraphicFramePr>
        <p:xfrm>
          <a:off x="5255260" y="1648870"/>
          <a:ext cx="4702848" cy="3560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2130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97833-271C-4F3A-8578-C8828376B295}"/>
              </a:ext>
            </a:extLst>
          </p:cNvPr>
          <p:cNvSpPr>
            <a:spLocks noGrp="1"/>
          </p:cNvSpPr>
          <p:nvPr>
            <p:ph type="title"/>
          </p:nvPr>
        </p:nvSpPr>
        <p:spPr>
          <a:xfrm>
            <a:off x="808638" y="386930"/>
            <a:ext cx="9236700" cy="1188950"/>
          </a:xfrm>
        </p:spPr>
        <p:txBody>
          <a:bodyPr vert="horz" lIns="91440" tIns="45720" rIns="91440" bIns="45720" rtlCol="0" anchor="b">
            <a:normAutofit/>
          </a:bodyPr>
          <a:lstStyle/>
          <a:p>
            <a:r>
              <a:rPr lang="en-US" sz="5400" kern="1200">
                <a:solidFill>
                  <a:schemeClr val="tx1"/>
                </a:solidFill>
                <a:latin typeface="+mj-lt"/>
                <a:ea typeface="+mj-ea"/>
                <a:cs typeface="+mj-cs"/>
              </a:rPr>
              <a:t>Course Scope</a:t>
            </a: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F020E3D-CEF8-9471-4317-532A08AF6984}"/>
              </a:ext>
            </a:extLst>
          </p:cNvPr>
          <p:cNvSpPr>
            <a:spLocks/>
          </p:cNvSpPr>
          <p:nvPr/>
        </p:nvSpPr>
        <p:spPr>
          <a:xfrm>
            <a:off x="1835446" y="2598710"/>
            <a:ext cx="3933285" cy="628308"/>
          </a:xfrm>
          <a:prstGeom prst="rect">
            <a:avLst/>
          </a:prstGeom>
        </p:spPr>
        <p:txBody>
          <a:bodyPr/>
          <a:lstStyle/>
          <a:p>
            <a:pPr defTabSz="694944">
              <a:spcAft>
                <a:spcPts val="600"/>
              </a:spcAft>
            </a:pPr>
            <a:r>
              <a:rPr lang="en-US" sz="2000" kern="1200">
                <a:solidFill>
                  <a:schemeClr val="tx1"/>
                </a:solidFill>
                <a:latin typeface="+mn-lt"/>
                <a:ea typeface="+mn-ea"/>
                <a:cs typeface="+mn-cs"/>
              </a:rPr>
              <a:t>This course IS: </a:t>
            </a:r>
            <a:endParaRPr lang="en-US" sz="3200"/>
          </a:p>
        </p:txBody>
      </p:sp>
      <p:sp>
        <p:nvSpPr>
          <p:cNvPr id="13" name="Content Placeholder 3">
            <a:extLst>
              <a:ext uri="{FF2B5EF4-FFF2-40B4-BE49-F238E27FC236}">
                <a16:creationId xmlns:a16="http://schemas.microsoft.com/office/drawing/2014/main" id="{152D91C7-05AD-5BD8-FF91-38271387CD31}"/>
              </a:ext>
            </a:extLst>
          </p:cNvPr>
          <p:cNvSpPr>
            <a:spLocks/>
          </p:cNvSpPr>
          <p:nvPr/>
        </p:nvSpPr>
        <p:spPr>
          <a:xfrm>
            <a:off x="1835446" y="3227018"/>
            <a:ext cx="3933285" cy="2809836"/>
          </a:xfrm>
          <a:prstGeom prst="rect">
            <a:avLst/>
          </a:prstGeom>
        </p:spPr>
        <p:txBody>
          <a:bodyPr>
            <a:normAutofit fontScale="92500" lnSpcReduction="10000"/>
          </a:bodyPr>
          <a:lstStyle/>
          <a:p>
            <a:pPr marL="342900" indent="-342900" defTabSz="694944">
              <a:spcAft>
                <a:spcPts val="600"/>
              </a:spcAft>
              <a:buFont typeface="Arial" panose="020B0604020202020204" pitchFamily="34" charset="0"/>
              <a:buChar char="•"/>
            </a:pPr>
            <a:r>
              <a:rPr lang="en-US" sz="1900" kern="1200" dirty="0">
                <a:solidFill>
                  <a:schemeClr val="tx1"/>
                </a:solidFill>
              </a:rPr>
              <a:t>OPTIONAL</a:t>
            </a:r>
            <a:r>
              <a:rPr lang="en-US" sz="2000" kern="1200" dirty="0">
                <a:solidFill>
                  <a:schemeClr val="tx1"/>
                </a:solidFill>
                <a:latin typeface="+mn-lt"/>
                <a:ea typeface="+mn-ea"/>
                <a:cs typeface="+mn-cs"/>
              </a:rPr>
              <a:t> – you are not required to attend this section as part of the enforcement at your facility. </a:t>
            </a:r>
          </a:p>
          <a:p>
            <a:pPr marL="342900" indent="-342900" defTabSz="694944">
              <a:spcAft>
                <a:spcPts val="600"/>
              </a:spcAft>
              <a:buFont typeface="Arial" panose="020B0604020202020204" pitchFamily="34" charset="0"/>
              <a:buChar char="•"/>
            </a:pPr>
            <a:r>
              <a:rPr lang="en-US" sz="2000" kern="1200" dirty="0">
                <a:solidFill>
                  <a:schemeClr val="tx1"/>
                </a:solidFill>
              </a:rPr>
              <a:t>INTERACTIVE</a:t>
            </a:r>
            <a:r>
              <a:rPr lang="en-US" sz="2000" kern="1200" dirty="0">
                <a:solidFill>
                  <a:schemeClr val="tx1"/>
                </a:solidFill>
                <a:latin typeface="+mn-lt"/>
                <a:ea typeface="+mn-ea"/>
                <a:cs typeface="+mn-cs"/>
              </a:rPr>
              <a:t> – shout out answers, ask questions, take notes. </a:t>
            </a:r>
          </a:p>
          <a:p>
            <a:pPr marL="342900" indent="-342900" defTabSz="694944">
              <a:spcAft>
                <a:spcPts val="600"/>
              </a:spcAft>
              <a:buFont typeface="Arial" panose="020B0604020202020204" pitchFamily="34" charset="0"/>
              <a:buChar char="•"/>
            </a:pPr>
            <a:r>
              <a:rPr lang="en-US" sz="2000" kern="1200" dirty="0">
                <a:solidFill>
                  <a:schemeClr val="tx1"/>
                </a:solidFill>
              </a:rPr>
              <a:t>BROAD</a:t>
            </a:r>
            <a:r>
              <a:rPr lang="en-US" sz="2000" kern="1200" dirty="0">
                <a:solidFill>
                  <a:schemeClr val="tx1"/>
                </a:solidFill>
                <a:latin typeface="+mn-lt"/>
                <a:ea typeface="+mn-ea"/>
                <a:cs typeface="+mn-cs"/>
              </a:rPr>
              <a:t> – this course covers </a:t>
            </a:r>
            <a:r>
              <a:rPr lang="en-US" sz="2000" u="sng" kern="1200" dirty="0">
                <a:solidFill>
                  <a:schemeClr val="tx1"/>
                </a:solidFill>
                <a:latin typeface="+mn-lt"/>
                <a:ea typeface="+mn-ea"/>
                <a:cs typeface="+mn-cs"/>
              </a:rPr>
              <a:t>general </a:t>
            </a:r>
            <a:r>
              <a:rPr lang="en-US" sz="2000" kern="1200" dirty="0">
                <a:solidFill>
                  <a:schemeClr val="tx1"/>
                </a:solidFill>
                <a:latin typeface="+mn-lt"/>
                <a:ea typeface="+mn-ea"/>
                <a:cs typeface="+mn-cs"/>
              </a:rPr>
              <a:t>food safety information to help get you started with writing policies for your establishment.</a:t>
            </a:r>
            <a:endParaRPr lang="en-US" sz="3200" dirty="0"/>
          </a:p>
        </p:txBody>
      </p:sp>
      <p:sp>
        <p:nvSpPr>
          <p:cNvPr id="5" name="Text Placeholder 4">
            <a:extLst>
              <a:ext uri="{FF2B5EF4-FFF2-40B4-BE49-F238E27FC236}">
                <a16:creationId xmlns:a16="http://schemas.microsoft.com/office/drawing/2014/main" id="{1C6A0B54-AE29-DB5B-DA6B-572344D972C8}"/>
              </a:ext>
            </a:extLst>
          </p:cNvPr>
          <p:cNvSpPr>
            <a:spLocks/>
          </p:cNvSpPr>
          <p:nvPr/>
        </p:nvSpPr>
        <p:spPr>
          <a:xfrm>
            <a:off x="5901898" y="2598710"/>
            <a:ext cx="3952656" cy="628308"/>
          </a:xfrm>
          <a:prstGeom prst="rect">
            <a:avLst/>
          </a:prstGeom>
        </p:spPr>
        <p:txBody>
          <a:bodyPr/>
          <a:lstStyle/>
          <a:p>
            <a:pPr defTabSz="694944">
              <a:spcAft>
                <a:spcPts val="600"/>
              </a:spcAft>
            </a:pPr>
            <a:r>
              <a:rPr lang="en-US" sz="2000" kern="1200">
                <a:solidFill>
                  <a:schemeClr val="tx1"/>
                </a:solidFill>
                <a:latin typeface="+mn-lt"/>
                <a:ea typeface="+mn-ea"/>
                <a:cs typeface="+mn-cs"/>
              </a:rPr>
              <a:t>This course IS NOT: </a:t>
            </a:r>
            <a:endParaRPr lang="en-US" sz="3200"/>
          </a:p>
        </p:txBody>
      </p:sp>
      <p:sp>
        <p:nvSpPr>
          <p:cNvPr id="6" name="Content Placeholder 5">
            <a:extLst>
              <a:ext uri="{FF2B5EF4-FFF2-40B4-BE49-F238E27FC236}">
                <a16:creationId xmlns:a16="http://schemas.microsoft.com/office/drawing/2014/main" id="{97DF7038-745A-0293-26FA-28F22BA8A1EC}"/>
              </a:ext>
            </a:extLst>
          </p:cNvPr>
          <p:cNvSpPr>
            <a:spLocks/>
          </p:cNvSpPr>
          <p:nvPr/>
        </p:nvSpPr>
        <p:spPr>
          <a:xfrm>
            <a:off x="5901898" y="3227018"/>
            <a:ext cx="3952656" cy="2809836"/>
          </a:xfrm>
          <a:prstGeom prst="rect">
            <a:avLst/>
          </a:prstGeom>
        </p:spPr>
        <p:txBody>
          <a:bodyPr>
            <a:normAutofit fontScale="92500" lnSpcReduction="10000"/>
          </a:bodyPr>
          <a:lstStyle/>
          <a:p>
            <a:pPr marL="285750" indent="-285750" defTabSz="694944">
              <a:spcAft>
                <a:spcPts val="600"/>
              </a:spcAft>
              <a:buFont typeface="Arial" panose="020B0604020202020204" pitchFamily="34" charset="0"/>
              <a:buChar char="•"/>
            </a:pPr>
            <a:r>
              <a:rPr lang="en-US" kern="1200" dirty="0">
                <a:solidFill>
                  <a:schemeClr val="tx1"/>
                </a:solidFill>
                <a:latin typeface="+mn-lt"/>
                <a:ea typeface="+mn-ea"/>
                <a:cs typeface="+mn-cs"/>
              </a:rPr>
              <a:t>A CERTIFICATION – participating in this course does NOT substitute for a CFPM certification. </a:t>
            </a:r>
          </a:p>
          <a:p>
            <a:pPr marL="285750" indent="-285750" defTabSz="694944">
              <a:spcAft>
                <a:spcPts val="600"/>
              </a:spcAft>
              <a:buFont typeface="Arial" panose="020B0604020202020204" pitchFamily="34" charset="0"/>
              <a:buChar char="•"/>
            </a:pPr>
            <a:r>
              <a:rPr lang="en-US" kern="1200" dirty="0">
                <a:solidFill>
                  <a:schemeClr val="tx1"/>
                </a:solidFill>
                <a:latin typeface="+mn-lt"/>
                <a:ea typeface="+mn-ea"/>
                <a:cs typeface="+mn-cs"/>
              </a:rPr>
              <a:t>FACILITY-SPECIFIC – if you have questions that relate specifically to your establishment, please save them to ask privately at the end. </a:t>
            </a:r>
          </a:p>
          <a:p>
            <a:pPr marL="285750" indent="-285750" defTabSz="694944">
              <a:spcAft>
                <a:spcPts val="600"/>
              </a:spcAft>
              <a:buFont typeface="Arial" panose="020B0604020202020204" pitchFamily="34" charset="0"/>
              <a:buChar char="•"/>
            </a:pPr>
            <a:r>
              <a:rPr lang="en-US" kern="1200" dirty="0">
                <a:solidFill>
                  <a:schemeClr val="tx1"/>
                </a:solidFill>
                <a:latin typeface="+mn-lt"/>
                <a:ea typeface="+mn-ea"/>
                <a:cs typeface="+mn-cs"/>
              </a:rPr>
              <a:t>A DEBATE – if you disagree with information, we welcome your feedback during a private discussion at the end of the course. </a:t>
            </a:r>
            <a:endParaRPr lang="en-US" sz="2800" dirty="0"/>
          </a:p>
        </p:txBody>
      </p:sp>
      <p:pic>
        <p:nvPicPr>
          <p:cNvPr id="9" name="Graphic 8" descr="Hourglass Finished outline">
            <a:extLst>
              <a:ext uri="{FF2B5EF4-FFF2-40B4-BE49-F238E27FC236}">
                <a16:creationId xmlns:a16="http://schemas.microsoft.com/office/drawing/2014/main" id="{15D81A59-3610-6E41-99BD-74B147DA83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2510" y="986659"/>
            <a:ext cx="914400" cy="914400"/>
          </a:xfrm>
          <a:prstGeom prst="rect">
            <a:avLst/>
          </a:prstGeom>
        </p:spPr>
      </p:pic>
      <p:sp>
        <p:nvSpPr>
          <p:cNvPr id="11" name="TextBox 10">
            <a:extLst>
              <a:ext uri="{FF2B5EF4-FFF2-40B4-BE49-F238E27FC236}">
                <a16:creationId xmlns:a16="http://schemas.microsoft.com/office/drawing/2014/main" id="{3EEA0B3C-5826-09EF-F080-74206167EC2E}"/>
              </a:ext>
            </a:extLst>
          </p:cNvPr>
          <p:cNvSpPr txBox="1"/>
          <p:nvPr/>
        </p:nvSpPr>
        <p:spPr>
          <a:xfrm>
            <a:off x="9972156" y="1249920"/>
            <a:ext cx="2964873" cy="646331"/>
          </a:xfrm>
          <a:prstGeom prst="rect">
            <a:avLst/>
          </a:prstGeom>
          <a:noFill/>
        </p:spPr>
        <p:txBody>
          <a:bodyPr wrap="square" rtlCol="0">
            <a:spAutoFit/>
          </a:bodyPr>
          <a:lstStyle/>
          <a:p>
            <a:r>
              <a:rPr lang="en-US" dirty="0"/>
              <a:t>Duration: 1 Hour </a:t>
            </a:r>
          </a:p>
          <a:p>
            <a:r>
              <a:rPr lang="en-US" dirty="0"/>
              <a:t>10-minute break </a:t>
            </a:r>
          </a:p>
        </p:txBody>
      </p:sp>
    </p:spTree>
    <p:extLst>
      <p:ext uri="{BB962C8B-B14F-4D97-AF65-F5344CB8AC3E}">
        <p14:creationId xmlns:p14="http://schemas.microsoft.com/office/powerpoint/2010/main" val="30312142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4B24C7E-2D5E-4C4E-9CD5-D61F243C9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9072643-A0EC-42FB-B66A-24C0E6FFDC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 y="1846371"/>
            <a:ext cx="12048829" cy="3165257"/>
            <a:chOff x="143163" y="5763486"/>
            <a:chExt cx="12048829" cy="739555"/>
          </a:xfrm>
        </p:grpSpPr>
        <p:sp>
          <p:nvSpPr>
            <p:cNvPr id="26" name="Rectangle 2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45065" y="5763486"/>
              <a:ext cx="11546927"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5FB1B595-4E0E-4913-822E-EB9B401637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434108"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3C48EA58-53D6-4E4A-9BDB-087D34617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0752" y="389517"/>
            <a:ext cx="6686629" cy="60586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0B0CF-0758-B5DA-0F98-08E9E10ED678}"/>
              </a:ext>
            </a:extLst>
          </p:cNvPr>
          <p:cNvSpPr>
            <a:spLocks noGrp="1"/>
          </p:cNvSpPr>
          <p:nvPr>
            <p:ph type="ctrTitle"/>
          </p:nvPr>
        </p:nvSpPr>
        <p:spPr>
          <a:xfrm>
            <a:off x="955964" y="968432"/>
            <a:ext cx="5597236" cy="4921136"/>
          </a:xfrm>
        </p:spPr>
        <p:txBody>
          <a:bodyPr anchor="ctr">
            <a:normAutofit/>
          </a:bodyPr>
          <a:lstStyle/>
          <a:p>
            <a:pPr algn="l"/>
            <a:r>
              <a:rPr lang="en-US"/>
              <a:t>What are TCS foods? </a:t>
            </a:r>
          </a:p>
        </p:txBody>
      </p:sp>
      <p:sp>
        <p:nvSpPr>
          <p:cNvPr id="3" name="Subtitle 2">
            <a:extLst>
              <a:ext uri="{FF2B5EF4-FFF2-40B4-BE49-F238E27FC236}">
                <a16:creationId xmlns:a16="http://schemas.microsoft.com/office/drawing/2014/main" id="{552B712E-5BBE-E521-2154-EDA0B4A82A8B}"/>
              </a:ext>
            </a:extLst>
          </p:cNvPr>
          <p:cNvSpPr>
            <a:spLocks noGrp="1"/>
          </p:cNvSpPr>
          <p:nvPr>
            <p:ph type="subTitle" idx="1"/>
          </p:nvPr>
        </p:nvSpPr>
        <p:spPr>
          <a:xfrm>
            <a:off x="7526275" y="2366751"/>
            <a:ext cx="3618381" cy="2124496"/>
          </a:xfrm>
        </p:spPr>
        <p:txBody>
          <a:bodyPr anchor="ctr">
            <a:normAutofit/>
          </a:bodyPr>
          <a:lstStyle/>
          <a:p>
            <a:pPr algn="l"/>
            <a:r>
              <a:rPr lang="en-US" sz="2000" dirty="0"/>
              <a:t>Time / temperature control for safety (TCS) foods are foods that must be held at specific temperatures and/or for specific amounts of time to prevent harmful bacteria growth and to ensure food safety. </a:t>
            </a:r>
          </a:p>
        </p:txBody>
      </p:sp>
    </p:spTree>
    <p:extLst>
      <p:ext uri="{BB962C8B-B14F-4D97-AF65-F5344CB8AC3E}">
        <p14:creationId xmlns:p14="http://schemas.microsoft.com/office/powerpoint/2010/main" val="85593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CE23C1-9BE1-34C5-C68C-6AB41DB7BAE9}"/>
              </a:ext>
            </a:extLst>
          </p:cNvPr>
          <p:cNvPicPr>
            <a:picLocks noChangeAspect="1"/>
          </p:cNvPicPr>
          <p:nvPr/>
        </p:nvPicPr>
        <p:blipFill>
          <a:blip r:embed="rId2"/>
          <a:stretch>
            <a:fillRect/>
          </a:stretch>
        </p:blipFill>
        <p:spPr>
          <a:xfrm>
            <a:off x="214070" y="225367"/>
            <a:ext cx="2786113" cy="2121592"/>
          </a:xfrm>
          <a:prstGeom prst="rect">
            <a:avLst/>
          </a:prstGeom>
        </p:spPr>
      </p:pic>
      <p:pic>
        <p:nvPicPr>
          <p:cNvPr id="3" name="Picture 2">
            <a:extLst>
              <a:ext uri="{FF2B5EF4-FFF2-40B4-BE49-F238E27FC236}">
                <a16:creationId xmlns:a16="http://schemas.microsoft.com/office/drawing/2014/main" id="{9EEEECFD-2A71-9454-A6A0-759F4423EF97}"/>
              </a:ext>
            </a:extLst>
          </p:cNvPr>
          <p:cNvPicPr>
            <a:picLocks noChangeAspect="1"/>
          </p:cNvPicPr>
          <p:nvPr/>
        </p:nvPicPr>
        <p:blipFill>
          <a:blip r:embed="rId3"/>
          <a:stretch>
            <a:fillRect/>
          </a:stretch>
        </p:blipFill>
        <p:spPr>
          <a:xfrm>
            <a:off x="214069" y="2518501"/>
            <a:ext cx="2786113" cy="1800591"/>
          </a:xfrm>
          <a:prstGeom prst="rect">
            <a:avLst/>
          </a:prstGeom>
        </p:spPr>
      </p:pic>
      <p:pic>
        <p:nvPicPr>
          <p:cNvPr id="4" name="Picture 3">
            <a:extLst>
              <a:ext uri="{FF2B5EF4-FFF2-40B4-BE49-F238E27FC236}">
                <a16:creationId xmlns:a16="http://schemas.microsoft.com/office/drawing/2014/main" id="{D908F1D6-CB62-D5ED-C883-3559FEEF98F1}"/>
              </a:ext>
            </a:extLst>
          </p:cNvPr>
          <p:cNvPicPr>
            <a:picLocks noChangeAspect="1"/>
          </p:cNvPicPr>
          <p:nvPr/>
        </p:nvPicPr>
        <p:blipFill>
          <a:blip r:embed="rId4"/>
          <a:stretch>
            <a:fillRect/>
          </a:stretch>
        </p:blipFill>
        <p:spPr>
          <a:xfrm>
            <a:off x="214069" y="4490634"/>
            <a:ext cx="2786113" cy="2121592"/>
          </a:xfrm>
          <a:prstGeom prst="rect">
            <a:avLst/>
          </a:prstGeom>
        </p:spPr>
      </p:pic>
      <p:pic>
        <p:nvPicPr>
          <p:cNvPr id="5" name="Picture 4">
            <a:extLst>
              <a:ext uri="{FF2B5EF4-FFF2-40B4-BE49-F238E27FC236}">
                <a16:creationId xmlns:a16="http://schemas.microsoft.com/office/drawing/2014/main" id="{35F900B7-0944-A9C6-F4D4-EABBD027703B}"/>
              </a:ext>
            </a:extLst>
          </p:cNvPr>
          <p:cNvPicPr>
            <a:picLocks noChangeAspect="1"/>
          </p:cNvPicPr>
          <p:nvPr/>
        </p:nvPicPr>
        <p:blipFill>
          <a:blip r:embed="rId5"/>
          <a:stretch>
            <a:fillRect/>
          </a:stretch>
        </p:blipFill>
        <p:spPr>
          <a:xfrm>
            <a:off x="4878071" y="225367"/>
            <a:ext cx="4703673" cy="1774971"/>
          </a:xfrm>
          <a:prstGeom prst="rect">
            <a:avLst/>
          </a:prstGeom>
        </p:spPr>
      </p:pic>
      <p:pic>
        <p:nvPicPr>
          <p:cNvPr id="6" name="Picture 5">
            <a:extLst>
              <a:ext uri="{FF2B5EF4-FFF2-40B4-BE49-F238E27FC236}">
                <a16:creationId xmlns:a16="http://schemas.microsoft.com/office/drawing/2014/main" id="{86BF5A77-E16F-D7B3-255E-33F3D85540A9}"/>
              </a:ext>
            </a:extLst>
          </p:cNvPr>
          <p:cNvPicPr>
            <a:picLocks noChangeAspect="1"/>
          </p:cNvPicPr>
          <p:nvPr/>
        </p:nvPicPr>
        <p:blipFill>
          <a:blip r:embed="rId6"/>
          <a:stretch>
            <a:fillRect/>
          </a:stretch>
        </p:blipFill>
        <p:spPr>
          <a:xfrm>
            <a:off x="5695193" y="2173658"/>
            <a:ext cx="3069427" cy="2038419"/>
          </a:xfrm>
          <a:prstGeom prst="rect">
            <a:avLst/>
          </a:prstGeom>
        </p:spPr>
      </p:pic>
      <p:pic>
        <p:nvPicPr>
          <p:cNvPr id="7" name="Picture 6">
            <a:extLst>
              <a:ext uri="{FF2B5EF4-FFF2-40B4-BE49-F238E27FC236}">
                <a16:creationId xmlns:a16="http://schemas.microsoft.com/office/drawing/2014/main" id="{3120011A-49DF-C0B8-29A6-855D360D1C8D}"/>
              </a:ext>
            </a:extLst>
          </p:cNvPr>
          <p:cNvPicPr>
            <a:picLocks noChangeAspect="1"/>
          </p:cNvPicPr>
          <p:nvPr/>
        </p:nvPicPr>
        <p:blipFill>
          <a:blip r:embed="rId7"/>
          <a:stretch>
            <a:fillRect/>
          </a:stretch>
        </p:blipFill>
        <p:spPr>
          <a:xfrm>
            <a:off x="5276443" y="4385397"/>
            <a:ext cx="3906925" cy="2197818"/>
          </a:xfrm>
          <a:prstGeom prst="rect">
            <a:avLst/>
          </a:prstGeom>
        </p:spPr>
      </p:pic>
      <p:sp>
        <p:nvSpPr>
          <p:cNvPr id="8" name="TextBox 7">
            <a:extLst>
              <a:ext uri="{FF2B5EF4-FFF2-40B4-BE49-F238E27FC236}">
                <a16:creationId xmlns:a16="http://schemas.microsoft.com/office/drawing/2014/main" id="{0FFBAEA3-E06A-277B-AAE3-A672ADB8DBA1}"/>
              </a:ext>
            </a:extLst>
          </p:cNvPr>
          <p:cNvSpPr txBox="1"/>
          <p:nvPr/>
        </p:nvSpPr>
        <p:spPr>
          <a:xfrm>
            <a:off x="3171217" y="535021"/>
            <a:ext cx="1945532" cy="369332"/>
          </a:xfrm>
          <a:prstGeom prst="rect">
            <a:avLst/>
          </a:prstGeom>
          <a:noFill/>
        </p:spPr>
        <p:txBody>
          <a:bodyPr wrap="square" rtlCol="0">
            <a:spAutoFit/>
          </a:bodyPr>
          <a:lstStyle/>
          <a:p>
            <a:r>
              <a:rPr lang="en-US" dirty="0"/>
              <a:t>Cut melon: TCS</a:t>
            </a:r>
          </a:p>
        </p:txBody>
      </p:sp>
      <p:sp>
        <p:nvSpPr>
          <p:cNvPr id="9" name="TextBox 8">
            <a:extLst>
              <a:ext uri="{FF2B5EF4-FFF2-40B4-BE49-F238E27FC236}">
                <a16:creationId xmlns:a16="http://schemas.microsoft.com/office/drawing/2014/main" id="{AF58D03A-E33E-3EE9-9DA4-FD54939B32CC}"/>
              </a:ext>
            </a:extLst>
          </p:cNvPr>
          <p:cNvSpPr txBox="1"/>
          <p:nvPr/>
        </p:nvSpPr>
        <p:spPr>
          <a:xfrm>
            <a:off x="3171217" y="2625579"/>
            <a:ext cx="1945532" cy="646331"/>
          </a:xfrm>
          <a:prstGeom prst="rect">
            <a:avLst/>
          </a:prstGeom>
          <a:noFill/>
        </p:spPr>
        <p:txBody>
          <a:bodyPr wrap="square" rtlCol="0">
            <a:spAutoFit/>
          </a:bodyPr>
          <a:lstStyle/>
          <a:p>
            <a:r>
              <a:rPr lang="en-US" dirty="0"/>
              <a:t>Beans soaking in water: NOT TCS</a:t>
            </a:r>
          </a:p>
        </p:txBody>
      </p:sp>
      <p:sp>
        <p:nvSpPr>
          <p:cNvPr id="10" name="TextBox 9">
            <a:extLst>
              <a:ext uri="{FF2B5EF4-FFF2-40B4-BE49-F238E27FC236}">
                <a16:creationId xmlns:a16="http://schemas.microsoft.com/office/drawing/2014/main" id="{44C91195-A4B6-04D5-1445-B69A8AACB3BA}"/>
              </a:ext>
            </a:extLst>
          </p:cNvPr>
          <p:cNvSpPr txBox="1"/>
          <p:nvPr/>
        </p:nvSpPr>
        <p:spPr>
          <a:xfrm>
            <a:off x="3171217" y="4808470"/>
            <a:ext cx="1945532" cy="646331"/>
          </a:xfrm>
          <a:prstGeom prst="rect">
            <a:avLst/>
          </a:prstGeom>
          <a:noFill/>
        </p:spPr>
        <p:txBody>
          <a:bodyPr wrap="square" rtlCol="0">
            <a:spAutoFit/>
          </a:bodyPr>
          <a:lstStyle/>
          <a:p>
            <a:r>
              <a:rPr lang="en-US" dirty="0"/>
              <a:t>Whole Brussels Sprouts:  NOT TCS</a:t>
            </a:r>
          </a:p>
        </p:txBody>
      </p:sp>
      <p:sp>
        <p:nvSpPr>
          <p:cNvPr id="11" name="TextBox 10">
            <a:extLst>
              <a:ext uri="{FF2B5EF4-FFF2-40B4-BE49-F238E27FC236}">
                <a16:creationId xmlns:a16="http://schemas.microsoft.com/office/drawing/2014/main" id="{2582DBFB-6695-D030-C3D4-AB498F3F930F}"/>
              </a:ext>
            </a:extLst>
          </p:cNvPr>
          <p:cNvSpPr txBox="1"/>
          <p:nvPr/>
        </p:nvSpPr>
        <p:spPr>
          <a:xfrm>
            <a:off x="10032398" y="359604"/>
            <a:ext cx="1945532" cy="369332"/>
          </a:xfrm>
          <a:prstGeom prst="rect">
            <a:avLst/>
          </a:prstGeom>
          <a:noFill/>
        </p:spPr>
        <p:txBody>
          <a:bodyPr wrap="square" rtlCol="0">
            <a:spAutoFit/>
          </a:bodyPr>
          <a:lstStyle/>
          <a:p>
            <a:r>
              <a:rPr lang="en-US" dirty="0"/>
              <a:t>Deli Meat: TCS</a:t>
            </a:r>
          </a:p>
        </p:txBody>
      </p:sp>
      <p:sp>
        <p:nvSpPr>
          <p:cNvPr id="12" name="TextBox 11">
            <a:extLst>
              <a:ext uri="{FF2B5EF4-FFF2-40B4-BE49-F238E27FC236}">
                <a16:creationId xmlns:a16="http://schemas.microsoft.com/office/drawing/2014/main" id="{C6460E1D-3491-9846-5B3C-03C50658D103}"/>
              </a:ext>
            </a:extLst>
          </p:cNvPr>
          <p:cNvSpPr txBox="1"/>
          <p:nvPr/>
        </p:nvSpPr>
        <p:spPr>
          <a:xfrm>
            <a:off x="10032398" y="2440913"/>
            <a:ext cx="1945532" cy="646331"/>
          </a:xfrm>
          <a:prstGeom prst="rect">
            <a:avLst/>
          </a:prstGeom>
          <a:noFill/>
        </p:spPr>
        <p:txBody>
          <a:bodyPr wrap="square" rtlCol="0">
            <a:spAutoFit/>
          </a:bodyPr>
          <a:lstStyle/>
          <a:p>
            <a:r>
              <a:rPr lang="en-US" dirty="0"/>
              <a:t>Roasted Chicken:  TCS</a:t>
            </a:r>
          </a:p>
        </p:txBody>
      </p:sp>
      <p:sp>
        <p:nvSpPr>
          <p:cNvPr id="13" name="TextBox 12">
            <a:extLst>
              <a:ext uri="{FF2B5EF4-FFF2-40B4-BE49-F238E27FC236}">
                <a16:creationId xmlns:a16="http://schemas.microsoft.com/office/drawing/2014/main" id="{5D04E59B-E589-1907-2C65-60E37AE5D70F}"/>
              </a:ext>
            </a:extLst>
          </p:cNvPr>
          <p:cNvSpPr txBox="1"/>
          <p:nvPr/>
        </p:nvSpPr>
        <p:spPr>
          <a:xfrm>
            <a:off x="10032398" y="5085469"/>
            <a:ext cx="1945532" cy="646331"/>
          </a:xfrm>
          <a:prstGeom prst="rect">
            <a:avLst/>
          </a:prstGeom>
          <a:noFill/>
        </p:spPr>
        <p:txBody>
          <a:bodyPr wrap="square" rtlCol="0">
            <a:spAutoFit/>
          </a:bodyPr>
          <a:lstStyle/>
          <a:p>
            <a:r>
              <a:rPr lang="en-US" dirty="0"/>
              <a:t>Bagged salad greens: TCS</a:t>
            </a:r>
          </a:p>
        </p:txBody>
      </p:sp>
      <p:sp>
        <p:nvSpPr>
          <p:cNvPr id="14" name="TextBox 13">
            <a:extLst>
              <a:ext uri="{FF2B5EF4-FFF2-40B4-BE49-F238E27FC236}">
                <a16:creationId xmlns:a16="http://schemas.microsoft.com/office/drawing/2014/main" id="{9AEBFB77-DEBC-48B7-C55A-46EC807923C5}"/>
              </a:ext>
            </a:extLst>
          </p:cNvPr>
          <p:cNvSpPr txBox="1"/>
          <p:nvPr/>
        </p:nvSpPr>
        <p:spPr>
          <a:xfrm>
            <a:off x="1607125" y="2783222"/>
            <a:ext cx="8625840" cy="923330"/>
          </a:xfrm>
          <a:prstGeom prst="rect">
            <a:avLst/>
          </a:prstGeom>
          <a:noFill/>
        </p:spPr>
        <p:txBody>
          <a:bodyPr wrap="square" rtlCol="0">
            <a:spAutoFit/>
          </a:bodyPr>
          <a:lstStyle/>
          <a:p>
            <a:pPr algn="ctr"/>
            <a:r>
              <a:rPr lang="en-US" sz="5400" dirty="0"/>
              <a:t>Is this food TCS?</a:t>
            </a:r>
          </a:p>
        </p:txBody>
      </p:sp>
    </p:spTree>
    <p:extLst>
      <p:ext uri="{BB962C8B-B14F-4D97-AF65-F5344CB8AC3E}">
        <p14:creationId xmlns:p14="http://schemas.microsoft.com/office/powerpoint/2010/main" val="186898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BA50BA-F1F3-0122-D2E0-56A86DDA303B}"/>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4800" kern="1200">
                <a:solidFill>
                  <a:schemeClr val="tx1"/>
                </a:solidFill>
                <a:latin typeface="+mj-lt"/>
                <a:ea typeface="+mj-ea"/>
                <a:cs typeface="+mj-cs"/>
              </a:rPr>
              <a:t>TCS General Rules:</a:t>
            </a:r>
          </a:p>
        </p:txBody>
      </p:sp>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49E23AA-BD6A-5560-070F-5E76BD3349AE}"/>
              </a:ext>
            </a:extLst>
          </p:cNvPr>
          <p:cNvSpPr>
            <a:spLocks/>
          </p:cNvSpPr>
          <p:nvPr/>
        </p:nvSpPr>
        <p:spPr>
          <a:xfrm>
            <a:off x="2350443" y="3017519"/>
            <a:ext cx="3672173" cy="586598"/>
          </a:xfrm>
          <a:prstGeom prst="rect">
            <a:avLst/>
          </a:prstGeom>
        </p:spPr>
        <p:txBody>
          <a:bodyPr/>
          <a:lstStyle/>
          <a:p>
            <a:pPr algn="ctr" defTabSz="649224">
              <a:spcAft>
                <a:spcPts val="600"/>
              </a:spcAft>
            </a:pPr>
            <a:r>
              <a:rPr lang="en-US" sz="2000" b="1" u="sng" kern="1200" dirty="0">
                <a:solidFill>
                  <a:schemeClr val="tx1"/>
                </a:solidFill>
                <a:latin typeface="+mn-lt"/>
                <a:ea typeface="+mn-ea"/>
                <a:cs typeface="+mn-cs"/>
              </a:rPr>
              <a:t>TCS</a:t>
            </a:r>
            <a:endParaRPr lang="en-US" sz="3200" b="1" u="sng" dirty="0"/>
          </a:p>
        </p:txBody>
      </p:sp>
      <p:sp>
        <p:nvSpPr>
          <p:cNvPr id="5" name="Content Placeholder 4">
            <a:extLst>
              <a:ext uri="{FF2B5EF4-FFF2-40B4-BE49-F238E27FC236}">
                <a16:creationId xmlns:a16="http://schemas.microsoft.com/office/drawing/2014/main" id="{8851EA66-952C-097A-65E1-EFC7A1263657}"/>
              </a:ext>
            </a:extLst>
          </p:cNvPr>
          <p:cNvSpPr>
            <a:spLocks/>
          </p:cNvSpPr>
          <p:nvPr/>
        </p:nvSpPr>
        <p:spPr>
          <a:xfrm>
            <a:off x="2350443" y="3604117"/>
            <a:ext cx="3672173" cy="2623304"/>
          </a:xfrm>
          <a:prstGeom prst="rect">
            <a:avLst/>
          </a:prstGeom>
        </p:spPr>
        <p:txBody>
          <a:bodyPr/>
          <a:lstStyle/>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Raw animal foods</a:t>
            </a:r>
          </a:p>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Cooked animal foods</a:t>
            </a:r>
          </a:p>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Raw garlic in oil</a:t>
            </a:r>
          </a:p>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Raw, CUT tomatoes, leafy greens, and melons </a:t>
            </a:r>
          </a:p>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Cooked plant foods </a:t>
            </a:r>
            <a:endParaRPr lang="en-US" sz="3200" dirty="0"/>
          </a:p>
        </p:txBody>
      </p:sp>
      <p:sp>
        <p:nvSpPr>
          <p:cNvPr id="6" name="Text Placeholder 5">
            <a:extLst>
              <a:ext uri="{FF2B5EF4-FFF2-40B4-BE49-F238E27FC236}">
                <a16:creationId xmlns:a16="http://schemas.microsoft.com/office/drawing/2014/main" id="{467BED35-793A-CE15-5009-87DB7636B5E6}"/>
              </a:ext>
            </a:extLst>
          </p:cNvPr>
          <p:cNvSpPr>
            <a:spLocks/>
          </p:cNvSpPr>
          <p:nvPr/>
        </p:nvSpPr>
        <p:spPr>
          <a:xfrm>
            <a:off x="6146943" y="3017519"/>
            <a:ext cx="3690257" cy="586598"/>
          </a:xfrm>
          <a:prstGeom prst="rect">
            <a:avLst/>
          </a:prstGeom>
        </p:spPr>
        <p:txBody>
          <a:bodyPr/>
          <a:lstStyle/>
          <a:p>
            <a:pPr algn="ctr" defTabSz="649224">
              <a:spcAft>
                <a:spcPts val="600"/>
              </a:spcAft>
            </a:pPr>
            <a:r>
              <a:rPr lang="en-US" sz="2000" b="1" u="sng" kern="1200" dirty="0">
                <a:solidFill>
                  <a:schemeClr val="tx1"/>
                </a:solidFill>
                <a:latin typeface="+mn-lt"/>
                <a:ea typeface="+mn-ea"/>
                <a:cs typeface="+mn-cs"/>
              </a:rPr>
              <a:t>NOT TCS</a:t>
            </a:r>
            <a:endParaRPr lang="en-US" sz="3200" b="1" u="sng" dirty="0"/>
          </a:p>
        </p:txBody>
      </p:sp>
      <p:sp>
        <p:nvSpPr>
          <p:cNvPr id="7" name="Content Placeholder 6">
            <a:extLst>
              <a:ext uri="{FF2B5EF4-FFF2-40B4-BE49-F238E27FC236}">
                <a16:creationId xmlns:a16="http://schemas.microsoft.com/office/drawing/2014/main" id="{9FC5A458-0186-E698-80C2-A68576C838E3}"/>
              </a:ext>
            </a:extLst>
          </p:cNvPr>
          <p:cNvSpPr>
            <a:spLocks/>
          </p:cNvSpPr>
          <p:nvPr/>
        </p:nvSpPr>
        <p:spPr>
          <a:xfrm>
            <a:off x="6146943" y="3604117"/>
            <a:ext cx="3690257" cy="2623304"/>
          </a:xfrm>
          <a:prstGeom prst="rect">
            <a:avLst/>
          </a:prstGeom>
        </p:spPr>
        <p:txBody>
          <a:bodyPr/>
          <a:lstStyle/>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Raw plant foods </a:t>
            </a:r>
          </a:p>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Raw, </a:t>
            </a:r>
            <a:r>
              <a:rPr lang="en-US" sz="2000" dirty="0"/>
              <a:t>WHOLE</a:t>
            </a:r>
            <a:r>
              <a:rPr lang="en-US" sz="2000" kern="1200" dirty="0">
                <a:solidFill>
                  <a:schemeClr val="tx1"/>
                </a:solidFill>
                <a:latin typeface="+mn-lt"/>
                <a:ea typeface="+mn-ea"/>
                <a:cs typeface="+mn-cs"/>
              </a:rPr>
              <a:t> tomatoes, leafy greens, and melons</a:t>
            </a:r>
          </a:p>
          <a:p>
            <a:pPr marL="285750" indent="-285750" defTabSz="649224">
              <a:spcAft>
                <a:spcPts val="600"/>
              </a:spcAft>
              <a:buFont typeface="Arial" panose="020B0604020202020204" pitchFamily="34" charset="0"/>
              <a:buChar char="•"/>
            </a:pPr>
            <a:r>
              <a:rPr lang="en-US" sz="2000" kern="1200" dirty="0">
                <a:solidFill>
                  <a:schemeClr val="tx1"/>
                </a:solidFill>
                <a:latin typeface="+mn-lt"/>
                <a:ea typeface="+mn-ea"/>
                <a:cs typeface="+mn-cs"/>
              </a:rPr>
              <a:t>Cured and/or dried </a:t>
            </a:r>
            <a:r>
              <a:rPr lang="en-US" sz="2000" dirty="0"/>
              <a:t>animal products</a:t>
            </a:r>
            <a:endParaRPr lang="en-US" sz="2000" kern="1200" dirty="0">
              <a:solidFill>
                <a:schemeClr val="tx1"/>
              </a:solidFill>
              <a:latin typeface="+mn-lt"/>
              <a:ea typeface="+mn-ea"/>
              <a:cs typeface="+mn-cs"/>
            </a:endParaRPr>
          </a:p>
          <a:p>
            <a:pPr marL="285750" indent="-285750">
              <a:spcAft>
                <a:spcPts val="600"/>
              </a:spcAft>
              <a:buFont typeface="Arial" panose="020B0604020202020204" pitchFamily="34" charset="0"/>
              <a:buChar char="•"/>
            </a:pPr>
            <a:endParaRPr lang="en-US" sz="3200" dirty="0"/>
          </a:p>
        </p:txBody>
      </p:sp>
    </p:spTree>
    <p:extLst>
      <p:ext uri="{BB962C8B-B14F-4D97-AF65-F5344CB8AC3E}">
        <p14:creationId xmlns:p14="http://schemas.microsoft.com/office/powerpoint/2010/main" val="3631717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3B887DD0-1885-5D41-2DC1-EA4C1CEFA137}"/>
              </a:ext>
            </a:extLst>
          </p:cNvPr>
          <p:cNvGrpSpPr/>
          <p:nvPr/>
        </p:nvGrpSpPr>
        <p:grpSpPr>
          <a:xfrm>
            <a:off x="1612490" y="334298"/>
            <a:ext cx="8488323" cy="6385144"/>
            <a:chOff x="1442005" y="492412"/>
            <a:chExt cx="8658808" cy="6227030"/>
          </a:xfrm>
        </p:grpSpPr>
        <p:grpSp>
          <p:nvGrpSpPr>
            <p:cNvPr id="3" name="Group 2">
              <a:extLst>
                <a:ext uri="{FF2B5EF4-FFF2-40B4-BE49-F238E27FC236}">
                  <a16:creationId xmlns:a16="http://schemas.microsoft.com/office/drawing/2014/main" id="{9FDB3670-8C8C-DDAC-44A3-B81055AD1E71}"/>
                </a:ext>
              </a:extLst>
            </p:cNvPr>
            <p:cNvGrpSpPr/>
            <p:nvPr/>
          </p:nvGrpSpPr>
          <p:grpSpPr>
            <a:xfrm>
              <a:off x="1442005" y="492412"/>
              <a:ext cx="8658808" cy="6227030"/>
              <a:chOff x="4941223" y="1005822"/>
              <a:chExt cx="7154297" cy="6026563"/>
            </a:xfrm>
          </p:grpSpPr>
          <p:sp>
            <p:nvSpPr>
              <p:cNvPr id="4" name="Freeform: Shape 3">
                <a:extLst>
                  <a:ext uri="{FF2B5EF4-FFF2-40B4-BE49-F238E27FC236}">
                    <a16:creationId xmlns:a16="http://schemas.microsoft.com/office/drawing/2014/main" id="{EA2C6C9B-10E2-881D-9FD6-ABF0E9055DC9}"/>
                  </a:ext>
                </a:extLst>
              </p:cNvPr>
              <p:cNvSpPr/>
              <p:nvPr/>
            </p:nvSpPr>
            <p:spPr>
              <a:xfrm>
                <a:off x="7295374" y="6050378"/>
                <a:ext cx="1441288"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Bare Hand Contact with Ready-to-Eat Foods </a:t>
                </a:r>
              </a:p>
            </p:txBody>
          </p:sp>
          <p:grpSp>
            <p:nvGrpSpPr>
              <p:cNvPr id="5" name="Group 4">
                <a:extLst>
                  <a:ext uri="{FF2B5EF4-FFF2-40B4-BE49-F238E27FC236}">
                    <a16:creationId xmlns:a16="http://schemas.microsoft.com/office/drawing/2014/main" id="{2B9B4C67-C65F-02D2-E813-FAA46F230BBB}"/>
                  </a:ext>
                </a:extLst>
              </p:cNvPr>
              <p:cNvGrpSpPr/>
              <p:nvPr/>
            </p:nvGrpSpPr>
            <p:grpSpPr>
              <a:xfrm>
                <a:off x="4941223" y="1005822"/>
                <a:ext cx="7154297" cy="5415204"/>
                <a:chOff x="4941223" y="1005822"/>
                <a:chExt cx="7154297" cy="5415204"/>
              </a:xfrm>
            </p:grpSpPr>
            <p:grpSp>
              <p:nvGrpSpPr>
                <p:cNvPr id="7" name="Group 6">
                  <a:extLst>
                    <a:ext uri="{FF2B5EF4-FFF2-40B4-BE49-F238E27FC236}">
                      <a16:creationId xmlns:a16="http://schemas.microsoft.com/office/drawing/2014/main" id="{CC2E8768-61F9-BB74-B36D-8D95A24ABD0D}"/>
                    </a:ext>
                  </a:extLst>
                </p:cNvPr>
                <p:cNvGrpSpPr/>
                <p:nvPr/>
              </p:nvGrpSpPr>
              <p:grpSpPr>
                <a:xfrm>
                  <a:off x="5763501" y="1005822"/>
                  <a:ext cx="5011572" cy="4997633"/>
                  <a:chOff x="5763501" y="1005822"/>
                  <a:chExt cx="5011572" cy="4997633"/>
                </a:xfrm>
              </p:grpSpPr>
              <p:sp>
                <p:nvSpPr>
                  <p:cNvPr id="28" name="Freeform: Shape 27">
                    <a:extLst>
                      <a:ext uri="{FF2B5EF4-FFF2-40B4-BE49-F238E27FC236}">
                        <a16:creationId xmlns:a16="http://schemas.microsoft.com/office/drawing/2014/main" id="{7F2D15D5-11D3-D36A-DCA8-D317859630A0}"/>
                      </a:ext>
                    </a:extLst>
                  </p:cNvPr>
                  <p:cNvSpPr/>
                  <p:nvPr/>
                </p:nvSpPr>
                <p:spPr>
                  <a:xfrm>
                    <a:off x="7548643" y="2882831"/>
                    <a:ext cx="1570464"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noFill/>
                  <a:ln w="38100">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2502" tIns="222502" rIns="222502" bIns="22250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Common Critical </a:t>
                    </a:r>
                    <a:r>
                      <a:rPr lang="en-US" dirty="0">
                        <a:solidFill>
                          <a:schemeClr val="tx1"/>
                        </a:solidFill>
                      </a:rPr>
                      <a:t>Violations</a:t>
                    </a:r>
                    <a:endParaRPr lang="en-US" sz="1800" kern="1200" dirty="0">
                      <a:solidFill>
                        <a:schemeClr val="tx1"/>
                      </a:solidFill>
                    </a:endParaRPr>
                  </a:p>
                </p:txBody>
              </p:sp>
              <p:sp>
                <p:nvSpPr>
                  <p:cNvPr id="29" name="Freeform: Shape 28">
                    <a:extLst>
                      <a:ext uri="{FF2B5EF4-FFF2-40B4-BE49-F238E27FC236}">
                        <a16:creationId xmlns:a16="http://schemas.microsoft.com/office/drawing/2014/main" id="{B329B55E-9F72-6DCD-0DAF-9CA6BA568D89}"/>
                      </a:ext>
                    </a:extLst>
                  </p:cNvPr>
                  <p:cNvSpPr/>
                  <p:nvPr/>
                </p:nvSpPr>
                <p:spPr>
                  <a:xfrm rot="16200000">
                    <a:off x="8051427" y="2643955"/>
                    <a:ext cx="435721" cy="42032"/>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0" y="21016"/>
                        </a:moveTo>
                        <a:lnTo>
                          <a:pt x="435721"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3" rIns="219668" bIns="1012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30" name="Freeform: Shape 29">
                    <a:extLst>
                      <a:ext uri="{FF2B5EF4-FFF2-40B4-BE49-F238E27FC236}">
                        <a16:creationId xmlns:a16="http://schemas.microsoft.com/office/drawing/2014/main" id="{3B0191E6-BD79-E66E-610D-A1B62D7E01AF}"/>
                      </a:ext>
                    </a:extLst>
                  </p:cNvPr>
                  <p:cNvSpPr/>
                  <p:nvPr/>
                </p:nvSpPr>
                <p:spPr>
                  <a:xfrm>
                    <a:off x="7548643" y="1005822"/>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C8434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400" kern="1200" dirty="0"/>
                      <a:t>Purchasing Food From Unsafe Sources</a:t>
                    </a:r>
                  </a:p>
                </p:txBody>
              </p:sp>
              <p:sp>
                <p:nvSpPr>
                  <p:cNvPr id="31" name="Freeform: Shape 30">
                    <a:extLst>
                      <a:ext uri="{FF2B5EF4-FFF2-40B4-BE49-F238E27FC236}">
                        <a16:creationId xmlns:a16="http://schemas.microsoft.com/office/drawing/2014/main" id="{5CAE9AF6-ECE5-FBFC-8E6F-BE92A5C64194}"/>
                      </a:ext>
                    </a:extLst>
                  </p:cNvPr>
                  <p:cNvSpPr/>
                  <p:nvPr/>
                </p:nvSpPr>
                <p:spPr>
                  <a:xfrm rot="20520000">
                    <a:off x="9041180" y="3229907"/>
                    <a:ext cx="435721" cy="42032"/>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0" y="21016"/>
                        </a:moveTo>
                        <a:lnTo>
                          <a:pt x="435721"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1"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32" name="Freeform: Shape 31">
                    <a:extLst>
                      <a:ext uri="{FF2B5EF4-FFF2-40B4-BE49-F238E27FC236}">
                        <a16:creationId xmlns:a16="http://schemas.microsoft.com/office/drawing/2014/main" id="{EAE2BF11-0575-C6E2-714F-C4DE498C9BDC}"/>
                      </a:ext>
                    </a:extLst>
                  </p:cNvPr>
                  <p:cNvSpPr/>
                  <p:nvPr/>
                </p:nvSpPr>
                <p:spPr>
                  <a:xfrm>
                    <a:off x="9333785" y="2302804"/>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400" kern="1200" dirty="0"/>
                      <a:t>Improper Holding Times and Temperatures</a:t>
                    </a:r>
                  </a:p>
                </p:txBody>
              </p:sp>
              <p:sp>
                <p:nvSpPr>
                  <p:cNvPr id="33" name="Freeform: Shape 32">
                    <a:extLst>
                      <a:ext uri="{FF2B5EF4-FFF2-40B4-BE49-F238E27FC236}">
                        <a16:creationId xmlns:a16="http://schemas.microsoft.com/office/drawing/2014/main" id="{657DCB01-7177-91D6-EDBA-A1D9E2154C4F}"/>
                      </a:ext>
                    </a:extLst>
                  </p:cNvPr>
                  <p:cNvSpPr/>
                  <p:nvPr/>
                </p:nvSpPr>
                <p:spPr>
                  <a:xfrm rot="4538852">
                    <a:off x="8625482" y="4404607"/>
                    <a:ext cx="435721" cy="49276"/>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0" y="21016"/>
                        </a:moveTo>
                        <a:lnTo>
                          <a:pt x="435721"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2" rIns="219667" bIns="10123" numCol="1" spcCol="1270" anchor="ctr" anchorCtr="0">
                    <a:noAutofit/>
                  </a:bodyPr>
                  <a:lstStyle/>
                  <a:p>
                    <a:pPr marL="0" lvl="0" indent="0" algn="ctr" defTabSz="222250">
                      <a:lnSpc>
                        <a:spcPct val="90000"/>
                      </a:lnSpc>
                      <a:spcBef>
                        <a:spcPct val="0"/>
                      </a:spcBef>
                      <a:spcAft>
                        <a:spcPct val="35000"/>
                      </a:spcAft>
                      <a:buNone/>
                    </a:pPr>
                    <a:endParaRPr lang="en-US" sz="500" kern="1200" dirty="0"/>
                  </a:p>
                </p:txBody>
              </p:sp>
              <p:sp>
                <p:nvSpPr>
                  <p:cNvPr id="34" name="Freeform: Shape 33">
                    <a:extLst>
                      <a:ext uri="{FF2B5EF4-FFF2-40B4-BE49-F238E27FC236}">
                        <a16:creationId xmlns:a16="http://schemas.microsoft.com/office/drawing/2014/main" id="{A055D418-5E7C-98F7-AD89-8CFCF95DBA05}"/>
                      </a:ext>
                    </a:extLst>
                  </p:cNvPr>
                  <p:cNvSpPr/>
                  <p:nvPr/>
                </p:nvSpPr>
                <p:spPr>
                  <a:xfrm>
                    <a:off x="8437994" y="4562167"/>
                    <a:ext cx="1516683"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600" kern="1200" dirty="0"/>
                      <a:t>Contamination</a:t>
                    </a:r>
                    <a:endParaRPr lang="en-US" sz="1200" kern="1200" dirty="0"/>
                  </a:p>
                </p:txBody>
              </p:sp>
              <p:sp>
                <p:nvSpPr>
                  <p:cNvPr id="35" name="Freeform: Shape 34">
                    <a:extLst>
                      <a:ext uri="{FF2B5EF4-FFF2-40B4-BE49-F238E27FC236}">
                        <a16:creationId xmlns:a16="http://schemas.microsoft.com/office/drawing/2014/main" id="{05F203F7-BD1C-915F-C3F4-5D3801D18742}"/>
                      </a:ext>
                    </a:extLst>
                  </p:cNvPr>
                  <p:cNvSpPr/>
                  <p:nvPr/>
                </p:nvSpPr>
                <p:spPr>
                  <a:xfrm rot="18360000">
                    <a:off x="7499788" y="4341725"/>
                    <a:ext cx="435722"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6" tIns="10122" rIns="219669" bIns="1012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36" name="Freeform: Shape 35">
                    <a:extLst>
                      <a:ext uri="{FF2B5EF4-FFF2-40B4-BE49-F238E27FC236}">
                        <a16:creationId xmlns:a16="http://schemas.microsoft.com/office/drawing/2014/main" id="{7A9B5A9B-32F5-281C-3D0C-555D1173BB2A}"/>
                      </a:ext>
                    </a:extLst>
                  </p:cNvPr>
                  <p:cNvSpPr/>
                  <p:nvPr/>
                </p:nvSpPr>
                <p:spPr>
                  <a:xfrm>
                    <a:off x="6445365" y="4401364"/>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600" kern="1200" dirty="0"/>
                      <a:t>Poor Personal Hygiene</a:t>
                    </a:r>
                  </a:p>
                </p:txBody>
              </p:sp>
              <p:sp>
                <p:nvSpPr>
                  <p:cNvPr id="37" name="Freeform: Shape 36">
                    <a:extLst>
                      <a:ext uri="{FF2B5EF4-FFF2-40B4-BE49-F238E27FC236}">
                        <a16:creationId xmlns:a16="http://schemas.microsoft.com/office/drawing/2014/main" id="{A2A564DF-DD58-E188-9AE7-E0E66FF43D44}"/>
                      </a:ext>
                    </a:extLst>
                  </p:cNvPr>
                  <p:cNvSpPr/>
                  <p:nvPr/>
                </p:nvSpPr>
                <p:spPr>
                  <a:xfrm rot="22680000">
                    <a:off x="7158856" y="3292444"/>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38" name="Freeform: Shape 37">
                    <a:extLst>
                      <a:ext uri="{FF2B5EF4-FFF2-40B4-BE49-F238E27FC236}">
                        <a16:creationId xmlns:a16="http://schemas.microsoft.com/office/drawing/2014/main" id="{653239CA-FA58-09D1-5F1D-CAECD4524294}"/>
                      </a:ext>
                    </a:extLst>
                  </p:cNvPr>
                  <p:cNvSpPr/>
                  <p:nvPr/>
                </p:nvSpPr>
                <p:spPr>
                  <a:xfrm>
                    <a:off x="5763501" y="2302804"/>
                    <a:ext cx="1441288" cy="144128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0" indent="0" algn="ctr" defTabSz="444500">
                      <a:lnSpc>
                        <a:spcPct val="90000"/>
                      </a:lnSpc>
                      <a:spcBef>
                        <a:spcPct val="0"/>
                      </a:spcBef>
                      <a:spcAft>
                        <a:spcPct val="35000"/>
                      </a:spcAft>
                      <a:buNone/>
                    </a:pPr>
                    <a:r>
                      <a:rPr lang="en-US" sz="1200" kern="1200" dirty="0"/>
                      <a:t>Dirty/ Contaminated Equipment</a:t>
                    </a:r>
                  </a:p>
                </p:txBody>
              </p:sp>
            </p:grpSp>
            <p:sp>
              <p:nvSpPr>
                <p:cNvPr id="8" name="Freeform: Shape 7">
                  <a:extLst>
                    <a:ext uri="{FF2B5EF4-FFF2-40B4-BE49-F238E27FC236}">
                      <a16:creationId xmlns:a16="http://schemas.microsoft.com/office/drawing/2014/main" id="{36797B35-420E-1DA4-5C1F-44711688366E}"/>
                    </a:ext>
                  </a:extLst>
                </p:cNvPr>
                <p:cNvSpPr/>
                <p:nvPr/>
              </p:nvSpPr>
              <p:spPr>
                <a:xfrm rot="1724218">
                  <a:off x="9833593" y="5707006"/>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9" name="Freeform: Shape 8">
                  <a:extLst>
                    <a:ext uri="{FF2B5EF4-FFF2-40B4-BE49-F238E27FC236}">
                      <a16:creationId xmlns:a16="http://schemas.microsoft.com/office/drawing/2014/main" id="{2857769C-A26B-E581-82BB-76F97B233834}"/>
                    </a:ext>
                  </a:extLst>
                </p:cNvPr>
                <p:cNvSpPr/>
                <p:nvPr/>
              </p:nvSpPr>
              <p:spPr>
                <a:xfrm>
                  <a:off x="10173861" y="5586903"/>
                  <a:ext cx="1181860" cy="834123"/>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200" b="1" kern="1200" dirty="0">
                      <a:solidFill>
                        <a:schemeClr val="tx1"/>
                      </a:solidFill>
                    </a:rPr>
                    <a:t>Chemical Storage</a:t>
                  </a:r>
                  <a:endParaRPr lang="en-US" sz="800" b="1" kern="1200" dirty="0">
                    <a:solidFill>
                      <a:schemeClr val="tx1"/>
                    </a:solidFill>
                  </a:endParaRPr>
                </a:p>
              </p:txBody>
            </p:sp>
            <p:sp>
              <p:nvSpPr>
                <p:cNvPr id="10" name="Freeform: Shape 9">
                  <a:extLst>
                    <a:ext uri="{FF2B5EF4-FFF2-40B4-BE49-F238E27FC236}">
                      <a16:creationId xmlns:a16="http://schemas.microsoft.com/office/drawing/2014/main" id="{69FC8D6B-18EF-CEE9-972E-D81B973D2803}"/>
                    </a:ext>
                  </a:extLst>
                </p:cNvPr>
                <p:cNvSpPr/>
                <p:nvPr/>
              </p:nvSpPr>
              <p:spPr>
                <a:xfrm rot="3506134">
                  <a:off x="5996720" y="2136894"/>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1" name="Freeform: Shape 10">
                  <a:extLst>
                    <a:ext uri="{FF2B5EF4-FFF2-40B4-BE49-F238E27FC236}">
                      <a16:creationId xmlns:a16="http://schemas.microsoft.com/office/drawing/2014/main" id="{2A9429D1-4012-A4B9-D580-5A588BDB314C}"/>
                    </a:ext>
                  </a:extLst>
                </p:cNvPr>
                <p:cNvSpPr/>
                <p:nvPr/>
              </p:nvSpPr>
              <p:spPr>
                <a:xfrm>
                  <a:off x="5529694" y="1188229"/>
                  <a:ext cx="1112106"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Sanitizing Food Contact Surfaces</a:t>
                  </a:r>
                </a:p>
              </p:txBody>
            </p:sp>
            <p:sp>
              <p:nvSpPr>
                <p:cNvPr id="12" name="Freeform: Shape 11">
                  <a:extLst>
                    <a:ext uri="{FF2B5EF4-FFF2-40B4-BE49-F238E27FC236}">
                      <a16:creationId xmlns:a16="http://schemas.microsoft.com/office/drawing/2014/main" id="{AEB0E1E3-E99D-3E2A-3507-52E1B394A2E5}"/>
                    </a:ext>
                  </a:extLst>
                </p:cNvPr>
                <p:cNvSpPr/>
                <p:nvPr/>
              </p:nvSpPr>
              <p:spPr>
                <a:xfrm rot="2839528" flipV="1">
                  <a:off x="7454950" y="4511177"/>
                  <a:ext cx="435721" cy="2747048"/>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3" name="Freeform: Shape 12">
                  <a:extLst>
                    <a:ext uri="{FF2B5EF4-FFF2-40B4-BE49-F238E27FC236}">
                      <a16:creationId xmlns:a16="http://schemas.microsoft.com/office/drawing/2014/main" id="{ACE8DF85-1538-4736-3020-51D30A284C92}"/>
                    </a:ext>
                  </a:extLst>
                </p:cNvPr>
                <p:cNvSpPr/>
                <p:nvPr/>
              </p:nvSpPr>
              <p:spPr>
                <a:xfrm rot="20369127">
                  <a:off x="6243832" y="5680284"/>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4" name="Freeform: Shape 13">
                  <a:extLst>
                    <a:ext uri="{FF2B5EF4-FFF2-40B4-BE49-F238E27FC236}">
                      <a16:creationId xmlns:a16="http://schemas.microsoft.com/office/drawing/2014/main" id="{4528C452-2121-B6B8-CAC1-ED2665E36984}"/>
                    </a:ext>
                  </a:extLst>
                </p:cNvPr>
                <p:cNvSpPr/>
                <p:nvPr/>
              </p:nvSpPr>
              <p:spPr>
                <a:xfrm>
                  <a:off x="4941223" y="5555598"/>
                  <a:ext cx="1441287" cy="860865"/>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Improper</a:t>
                  </a:r>
                </a:p>
                <a:p>
                  <a:pPr marL="0" lvl="1" algn="ctr" defTabSz="355600">
                    <a:lnSpc>
                      <a:spcPct val="90000"/>
                    </a:lnSpc>
                    <a:spcBef>
                      <a:spcPct val="0"/>
                    </a:spcBef>
                    <a:spcAft>
                      <a:spcPct val="15000"/>
                    </a:spcAft>
                  </a:pPr>
                  <a:r>
                    <a:rPr lang="en-US" sz="1100" b="1" kern="1200" dirty="0">
                      <a:solidFill>
                        <a:schemeClr val="tx1"/>
                      </a:solidFill>
                    </a:rPr>
                    <a:t>Handwashing</a:t>
                  </a:r>
                </a:p>
              </p:txBody>
            </p:sp>
            <p:sp>
              <p:nvSpPr>
                <p:cNvPr id="15" name="Freeform: Shape 14">
                  <a:extLst>
                    <a:ext uri="{FF2B5EF4-FFF2-40B4-BE49-F238E27FC236}">
                      <a16:creationId xmlns:a16="http://schemas.microsoft.com/office/drawing/2014/main" id="{B2E683EC-46BC-247D-8DFB-7AB60507E3F5}"/>
                    </a:ext>
                  </a:extLst>
                </p:cNvPr>
                <p:cNvSpPr/>
                <p:nvPr/>
              </p:nvSpPr>
              <p:spPr>
                <a:xfrm rot="1080000">
                  <a:off x="6210414" y="4554080"/>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6" name="Freeform: Shape 15">
                  <a:extLst>
                    <a:ext uri="{FF2B5EF4-FFF2-40B4-BE49-F238E27FC236}">
                      <a16:creationId xmlns:a16="http://schemas.microsoft.com/office/drawing/2014/main" id="{B5C86DB0-2529-5486-CCFD-586AC1A88681}"/>
                    </a:ext>
                  </a:extLst>
                </p:cNvPr>
                <p:cNvSpPr/>
                <p:nvPr/>
              </p:nvSpPr>
              <p:spPr>
                <a:xfrm>
                  <a:off x="5103281" y="3979561"/>
                  <a:ext cx="1211589"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4">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Employee Health</a:t>
                  </a:r>
                </a:p>
              </p:txBody>
            </p:sp>
            <p:sp>
              <p:nvSpPr>
                <p:cNvPr id="17" name="Freeform: Shape 16">
                  <a:extLst>
                    <a:ext uri="{FF2B5EF4-FFF2-40B4-BE49-F238E27FC236}">
                      <a16:creationId xmlns:a16="http://schemas.microsoft.com/office/drawing/2014/main" id="{AC6B20E0-9C19-AD0C-D536-5E3F5A915C7D}"/>
                    </a:ext>
                  </a:extLst>
                </p:cNvPr>
                <p:cNvSpPr/>
                <p:nvPr/>
              </p:nvSpPr>
              <p:spPr>
                <a:xfrm rot="1443655">
                  <a:off x="10557213" y="3591916"/>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18" name="Freeform: Shape 17">
                  <a:extLst>
                    <a:ext uri="{FF2B5EF4-FFF2-40B4-BE49-F238E27FC236}">
                      <a16:creationId xmlns:a16="http://schemas.microsoft.com/office/drawing/2014/main" id="{63589B80-75D6-0AA1-1B52-E7D1A7AC22FF}"/>
                    </a:ext>
                  </a:extLst>
                </p:cNvPr>
                <p:cNvSpPr/>
                <p:nvPr/>
              </p:nvSpPr>
              <p:spPr>
                <a:xfrm>
                  <a:off x="10962067" y="3340011"/>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Cold-Holding Foods</a:t>
                  </a:r>
                </a:p>
              </p:txBody>
            </p:sp>
            <p:sp>
              <p:nvSpPr>
                <p:cNvPr id="19" name="Freeform: Shape 18">
                  <a:extLst>
                    <a:ext uri="{FF2B5EF4-FFF2-40B4-BE49-F238E27FC236}">
                      <a16:creationId xmlns:a16="http://schemas.microsoft.com/office/drawing/2014/main" id="{6FAFBF17-7BB4-3278-01B8-1BDEF67012E6}"/>
                    </a:ext>
                  </a:extLst>
                </p:cNvPr>
                <p:cNvSpPr/>
                <p:nvPr/>
              </p:nvSpPr>
              <p:spPr>
                <a:xfrm rot="20569043">
                  <a:off x="10760368" y="2961155"/>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0" name="Freeform: Shape 19">
                  <a:extLst>
                    <a:ext uri="{FF2B5EF4-FFF2-40B4-BE49-F238E27FC236}">
                      <a16:creationId xmlns:a16="http://schemas.microsoft.com/office/drawing/2014/main" id="{903864BC-EFDE-7F15-5522-3B8E37030C3C}"/>
                    </a:ext>
                  </a:extLst>
                </p:cNvPr>
                <p:cNvSpPr/>
                <p:nvPr/>
              </p:nvSpPr>
              <p:spPr>
                <a:xfrm>
                  <a:off x="11098790" y="2351411"/>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Hot-Holding Foods</a:t>
                  </a:r>
                </a:p>
              </p:txBody>
            </p:sp>
            <p:sp>
              <p:nvSpPr>
                <p:cNvPr id="21" name="Freeform: Shape 20">
                  <a:extLst>
                    <a:ext uri="{FF2B5EF4-FFF2-40B4-BE49-F238E27FC236}">
                      <a16:creationId xmlns:a16="http://schemas.microsoft.com/office/drawing/2014/main" id="{F98BE371-42B9-B6B6-E0DD-5789FC702974}"/>
                    </a:ext>
                  </a:extLst>
                </p:cNvPr>
                <p:cNvSpPr/>
                <p:nvPr/>
              </p:nvSpPr>
              <p:spPr>
                <a:xfrm rot="19646786">
                  <a:off x="10220331" y="2206446"/>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2" name="Freeform: Shape 21">
                  <a:extLst>
                    <a:ext uri="{FF2B5EF4-FFF2-40B4-BE49-F238E27FC236}">
                      <a16:creationId xmlns:a16="http://schemas.microsoft.com/office/drawing/2014/main" id="{56F5397D-B5EB-8CBA-D8B3-27C128FE89FA}"/>
                    </a:ext>
                  </a:extLst>
                </p:cNvPr>
                <p:cNvSpPr/>
                <p:nvPr/>
              </p:nvSpPr>
              <p:spPr>
                <a:xfrm>
                  <a:off x="10479863" y="1425033"/>
                  <a:ext cx="996730" cy="83412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Cooling Foods</a:t>
                  </a:r>
                </a:p>
              </p:txBody>
            </p:sp>
            <p:sp>
              <p:nvSpPr>
                <p:cNvPr id="23" name="Freeform: Shape 22">
                  <a:extLst>
                    <a:ext uri="{FF2B5EF4-FFF2-40B4-BE49-F238E27FC236}">
                      <a16:creationId xmlns:a16="http://schemas.microsoft.com/office/drawing/2014/main" id="{ADD9CDA9-5623-C3B2-A20F-2567CE531972}"/>
                    </a:ext>
                  </a:extLst>
                </p:cNvPr>
                <p:cNvSpPr/>
                <p:nvPr/>
              </p:nvSpPr>
              <p:spPr>
                <a:xfrm rot="5207358">
                  <a:off x="9616457" y="2093385"/>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4" name="Freeform: Shape 23">
                  <a:extLst>
                    <a:ext uri="{FF2B5EF4-FFF2-40B4-BE49-F238E27FC236}">
                      <a16:creationId xmlns:a16="http://schemas.microsoft.com/office/drawing/2014/main" id="{344D903D-5C29-3CA0-3F6D-EBC435B7D1B2}"/>
                    </a:ext>
                  </a:extLst>
                </p:cNvPr>
                <p:cNvSpPr/>
                <p:nvPr/>
              </p:nvSpPr>
              <p:spPr>
                <a:xfrm>
                  <a:off x="9269188" y="1028071"/>
                  <a:ext cx="1210674" cy="858018"/>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Reheating Foods</a:t>
                  </a:r>
                </a:p>
              </p:txBody>
            </p:sp>
            <p:sp>
              <p:nvSpPr>
                <p:cNvPr id="25" name="Freeform: Shape 24">
                  <a:extLst>
                    <a:ext uri="{FF2B5EF4-FFF2-40B4-BE49-F238E27FC236}">
                      <a16:creationId xmlns:a16="http://schemas.microsoft.com/office/drawing/2014/main" id="{129C66C6-DCE5-B12F-00C5-D220355BC464}"/>
                    </a:ext>
                  </a:extLst>
                </p:cNvPr>
                <p:cNvSpPr/>
                <p:nvPr/>
              </p:nvSpPr>
              <p:spPr>
                <a:xfrm rot="3641973" flipV="1">
                  <a:off x="10196922" y="3925049"/>
                  <a:ext cx="755129" cy="117517"/>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6" name="Freeform: Shape 25">
                  <a:extLst>
                    <a:ext uri="{FF2B5EF4-FFF2-40B4-BE49-F238E27FC236}">
                      <a16:creationId xmlns:a16="http://schemas.microsoft.com/office/drawing/2014/main" id="{EEA77FEA-BA04-B16F-D508-0834B7F84624}"/>
                    </a:ext>
                  </a:extLst>
                </p:cNvPr>
                <p:cNvSpPr/>
                <p:nvPr/>
              </p:nvSpPr>
              <p:spPr>
                <a:xfrm>
                  <a:off x="10525560" y="4234673"/>
                  <a:ext cx="830161" cy="891356"/>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Improper Cooking</a:t>
                  </a:r>
                </a:p>
              </p:txBody>
            </p:sp>
            <p:sp>
              <p:nvSpPr>
                <p:cNvPr id="27" name="Freeform: Shape 26">
                  <a:extLst>
                    <a:ext uri="{FF2B5EF4-FFF2-40B4-BE49-F238E27FC236}">
                      <a16:creationId xmlns:a16="http://schemas.microsoft.com/office/drawing/2014/main" id="{B41D132C-D098-EA4D-8271-9BBF2D3BEE66}"/>
                    </a:ext>
                  </a:extLst>
                </p:cNvPr>
                <p:cNvSpPr/>
                <p:nvPr/>
              </p:nvSpPr>
              <p:spPr>
                <a:xfrm rot="3203588">
                  <a:off x="9240668" y="6141149"/>
                  <a:ext cx="435721" cy="42033"/>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
            <p:nvSpPr>
              <p:cNvPr id="6" name="Freeform: Shape 5">
                <a:extLst>
                  <a:ext uri="{FF2B5EF4-FFF2-40B4-BE49-F238E27FC236}">
                    <a16:creationId xmlns:a16="http://schemas.microsoft.com/office/drawing/2014/main" id="{2AD7A7A3-64F0-2D07-9392-B827E7C230D4}"/>
                  </a:ext>
                </a:extLst>
              </p:cNvPr>
              <p:cNvSpPr/>
              <p:nvPr/>
            </p:nvSpPr>
            <p:spPr>
              <a:xfrm>
                <a:off x="9237795" y="6263226"/>
                <a:ext cx="1309748" cy="769159"/>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kern="1200" dirty="0">
                    <a:solidFill>
                      <a:schemeClr val="tx1"/>
                    </a:solidFill>
                  </a:rPr>
                  <a:t>Refrigerated Storage</a:t>
                </a:r>
              </a:p>
            </p:txBody>
          </p:sp>
        </p:grpSp>
        <p:sp>
          <p:nvSpPr>
            <p:cNvPr id="39" name="Freeform: Shape 38">
              <a:extLst>
                <a:ext uri="{FF2B5EF4-FFF2-40B4-BE49-F238E27FC236}">
                  <a16:creationId xmlns:a16="http://schemas.microsoft.com/office/drawing/2014/main" id="{C5107401-BFF5-7268-9489-F4F84B93D4BA}"/>
                </a:ext>
              </a:extLst>
            </p:cNvPr>
            <p:cNvSpPr/>
            <p:nvPr/>
          </p:nvSpPr>
          <p:spPr>
            <a:xfrm>
              <a:off x="6831666" y="3605927"/>
              <a:ext cx="1347997" cy="729234"/>
            </a:xfrm>
            <a:custGeom>
              <a:avLst/>
              <a:gdLst>
                <a:gd name="connsiteX0" fmla="*/ 0 w 1441288"/>
                <a:gd name="connsiteY0" fmla="*/ 720644 h 1441288"/>
                <a:gd name="connsiteX1" fmla="*/ 720644 w 1441288"/>
                <a:gd name="connsiteY1" fmla="*/ 0 h 1441288"/>
                <a:gd name="connsiteX2" fmla="*/ 1441288 w 1441288"/>
                <a:gd name="connsiteY2" fmla="*/ 720644 h 1441288"/>
                <a:gd name="connsiteX3" fmla="*/ 720644 w 1441288"/>
                <a:gd name="connsiteY3" fmla="*/ 1441288 h 1441288"/>
                <a:gd name="connsiteX4" fmla="*/ 0 w 1441288"/>
                <a:gd name="connsiteY4" fmla="*/ 720644 h 1441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288" h="1441288">
                  <a:moveTo>
                    <a:pt x="0" y="720644"/>
                  </a:moveTo>
                  <a:cubicBezTo>
                    <a:pt x="0" y="322643"/>
                    <a:pt x="322643" y="0"/>
                    <a:pt x="720644" y="0"/>
                  </a:cubicBezTo>
                  <a:cubicBezTo>
                    <a:pt x="1118645" y="0"/>
                    <a:pt x="1441288" y="322643"/>
                    <a:pt x="1441288" y="720644"/>
                  </a:cubicBezTo>
                  <a:cubicBezTo>
                    <a:pt x="1441288" y="1118645"/>
                    <a:pt x="1118645" y="1441288"/>
                    <a:pt x="720644" y="1441288"/>
                  </a:cubicBezTo>
                  <a:cubicBezTo>
                    <a:pt x="322643" y="1441288"/>
                    <a:pt x="0" y="1118645"/>
                    <a:pt x="0" y="72064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7422" tIns="217422" rIns="217422" bIns="217422" numCol="1" spcCol="1270" anchor="ctr" anchorCtr="0">
              <a:noAutofit/>
            </a:bodyPr>
            <a:lstStyle/>
            <a:p>
              <a:pPr marL="0" lvl="1" algn="ctr" defTabSz="355600">
                <a:lnSpc>
                  <a:spcPct val="90000"/>
                </a:lnSpc>
                <a:spcBef>
                  <a:spcPct val="0"/>
                </a:spcBef>
                <a:spcAft>
                  <a:spcPct val="15000"/>
                </a:spcAft>
              </a:pPr>
              <a:r>
                <a:rPr lang="en-US" sz="1100" b="1" dirty="0">
                  <a:solidFill>
                    <a:schemeClr val="tx1"/>
                  </a:solidFill>
                </a:rPr>
                <a:t>Datemarking</a:t>
              </a:r>
              <a:endParaRPr lang="en-US" sz="1100" b="1" kern="1200" dirty="0">
                <a:solidFill>
                  <a:schemeClr val="tx1"/>
                </a:solidFill>
              </a:endParaRPr>
            </a:p>
          </p:txBody>
        </p:sp>
        <p:sp>
          <p:nvSpPr>
            <p:cNvPr id="40" name="Freeform: Shape 39">
              <a:extLst>
                <a:ext uri="{FF2B5EF4-FFF2-40B4-BE49-F238E27FC236}">
                  <a16:creationId xmlns:a16="http://schemas.microsoft.com/office/drawing/2014/main" id="{2B641E80-CD74-5841-D471-C88C79E4A796}"/>
                </a:ext>
              </a:extLst>
            </p:cNvPr>
            <p:cNvSpPr/>
            <p:nvPr/>
          </p:nvSpPr>
          <p:spPr>
            <a:xfrm rot="5400000">
              <a:off x="7298506" y="3385134"/>
              <a:ext cx="349102" cy="92489"/>
            </a:xfrm>
            <a:custGeom>
              <a:avLst/>
              <a:gdLst>
                <a:gd name="connsiteX0" fmla="*/ 0 w 435721"/>
                <a:gd name="connsiteY0" fmla="*/ 21016 h 42032"/>
                <a:gd name="connsiteX1" fmla="*/ 435721 w 435721"/>
                <a:gd name="connsiteY1" fmla="*/ 21016 h 42032"/>
              </a:gdLst>
              <a:ahLst/>
              <a:cxnLst>
                <a:cxn ang="0">
                  <a:pos x="connsiteX0" y="connsiteY0"/>
                </a:cxn>
                <a:cxn ang="0">
                  <a:pos x="connsiteX1" y="connsiteY1"/>
                </a:cxn>
              </a:cxnLst>
              <a:rect l="l" t="t" r="r" b="b"/>
              <a:pathLst>
                <a:path w="435721" h="42032">
                  <a:moveTo>
                    <a:pt x="435721" y="21016"/>
                  </a:moveTo>
                  <a:lnTo>
                    <a:pt x="0" y="21016"/>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19667" tIns="10124" rIns="219667" bIns="10122"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spTree>
    <p:extLst>
      <p:ext uri="{BB962C8B-B14F-4D97-AF65-F5344CB8AC3E}">
        <p14:creationId xmlns:p14="http://schemas.microsoft.com/office/powerpoint/2010/main" val="369373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4FE7E8-DAB9-4D72-7E36-7EF463CD292D}"/>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kern="1200">
                <a:solidFill>
                  <a:schemeClr val="tx1"/>
                </a:solidFill>
                <a:latin typeface="+mj-lt"/>
                <a:ea typeface="+mj-ea"/>
                <a:cs typeface="+mj-cs"/>
              </a:rPr>
              <a:t>TCS Food Storage Temperatures</a:t>
            </a:r>
          </a:p>
        </p:txBody>
      </p:sp>
      <p:sp>
        <p:nvSpPr>
          <p:cNvPr id="23" name="Rectangle 2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cxnSp>
        <p:nvCxnSpPr>
          <p:cNvPr id="16" name="Straight Connector 15">
            <a:extLst>
              <a:ext uri="{FF2B5EF4-FFF2-40B4-BE49-F238E27FC236}">
                <a16:creationId xmlns:a16="http://schemas.microsoft.com/office/drawing/2014/main" id="{00CD8E7C-C23B-A3B9-B18A-838AED877A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5673" y="1926266"/>
            <a:ext cx="65402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3708D952-A151-E126-6900-463C7CF0AE37}"/>
              </a:ext>
            </a:extLst>
          </p:cNvPr>
          <p:cNvSpPr>
            <a:spLocks/>
          </p:cNvSpPr>
          <p:nvPr/>
        </p:nvSpPr>
        <p:spPr>
          <a:xfrm>
            <a:off x="3850670" y="1991568"/>
            <a:ext cx="2818556" cy="450240"/>
          </a:xfrm>
          <a:prstGeom prst="rect">
            <a:avLst/>
          </a:prstGeom>
        </p:spPr>
        <p:txBody>
          <a:bodyPr/>
          <a:lstStyle/>
          <a:p>
            <a:pPr algn="ctr" defTabSz="490850">
              <a:spcAft>
                <a:spcPts val="528"/>
              </a:spcAft>
            </a:pPr>
            <a:r>
              <a:rPr lang="en-US" sz="2112" u="sng" kern="1200" dirty="0">
                <a:solidFill>
                  <a:schemeClr val="tx1"/>
                </a:solidFill>
                <a:latin typeface="+mn-lt"/>
                <a:ea typeface="+mn-ea"/>
                <a:cs typeface="+mn-cs"/>
              </a:rPr>
              <a:t>Cold-Holding</a:t>
            </a:r>
            <a:endParaRPr lang="en-US" u="sng" dirty="0"/>
          </a:p>
        </p:txBody>
      </p:sp>
      <p:sp>
        <p:nvSpPr>
          <p:cNvPr id="4" name="Content Placeholder 3">
            <a:extLst>
              <a:ext uri="{FF2B5EF4-FFF2-40B4-BE49-F238E27FC236}">
                <a16:creationId xmlns:a16="http://schemas.microsoft.com/office/drawing/2014/main" id="{CACB3F20-6340-F4D4-93F9-4826802881C5}"/>
              </a:ext>
            </a:extLst>
          </p:cNvPr>
          <p:cNvSpPr>
            <a:spLocks/>
          </p:cNvSpPr>
          <p:nvPr/>
        </p:nvSpPr>
        <p:spPr>
          <a:xfrm>
            <a:off x="3659748" y="2461200"/>
            <a:ext cx="3200400" cy="4057121"/>
          </a:xfrm>
          <a:prstGeom prst="rect">
            <a:avLst/>
          </a:prstGeom>
          <a:ln>
            <a:solidFill>
              <a:schemeClr val="tx1"/>
            </a:solidFill>
          </a:ln>
        </p:spPr>
        <p:txBody>
          <a:bodyPr/>
          <a:lstStyle/>
          <a:p>
            <a:pPr marL="150876" indent="-150876" defTabSz="490850">
              <a:spcBef>
                <a:spcPts val="600"/>
              </a:spcBef>
              <a:spcAft>
                <a:spcPts val="600"/>
              </a:spcAft>
              <a:buFont typeface="Arial" panose="020B0604020202020204" pitchFamily="34" charset="0"/>
              <a:buChar char="•"/>
            </a:pPr>
            <a:r>
              <a:rPr lang="en-US" sz="1584" kern="1200" dirty="0">
                <a:solidFill>
                  <a:schemeClr val="tx1"/>
                </a:solidFill>
                <a:latin typeface="+mn-lt"/>
                <a:ea typeface="+mn-ea"/>
                <a:cs typeface="+mn-cs"/>
              </a:rPr>
              <a:t>Foods must have an internal temperature at or below 41F. </a:t>
            </a:r>
          </a:p>
          <a:p>
            <a:pPr marL="150876" indent="-150876" defTabSz="490850">
              <a:spcBef>
                <a:spcPts val="600"/>
              </a:spcBef>
              <a:spcAft>
                <a:spcPts val="600"/>
              </a:spcAft>
              <a:buFont typeface="Arial" panose="020B0604020202020204" pitchFamily="34" charset="0"/>
              <a:buChar char="•"/>
            </a:pPr>
            <a:r>
              <a:rPr lang="en-US" sz="1584" dirty="0"/>
              <a:t>Refrigerators must have the proper capacity to ensure adequate air flow to keep foods cold. </a:t>
            </a:r>
          </a:p>
          <a:p>
            <a:pPr marL="150876" indent="-150876" defTabSz="490850">
              <a:spcBef>
                <a:spcPts val="600"/>
              </a:spcBef>
              <a:spcAft>
                <a:spcPts val="600"/>
              </a:spcAft>
              <a:buFont typeface="Arial" panose="020B0604020202020204" pitchFamily="34" charset="0"/>
              <a:buChar char="•"/>
            </a:pPr>
            <a:r>
              <a:rPr lang="en-US" sz="1584" dirty="0"/>
              <a:t>Must have thermometers in every refrigerator for measuring the ambient air temperature.</a:t>
            </a:r>
          </a:p>
          <a:p>
            <a:pPr marL="150876" indent="-150876" defTabSz="490850">
              <a:spcBef>
                <a:spcPts val="600"/>
              </a:spcBef>
              <a:spcAft>
                <a:spcPts val="600"/>
              </a:spcAft>
              <a:buFont typeface="Arial" panose="020B0604020202020204" pitchFamily="34" charset="0"/>
              <a:buChar char="•"/>
            </a:pPr>
            <a:r>
              <a:rPr lang="en-US" sz="1584" kern="1200" dirty="0">
                <a:solidFill>
                  <a:schemeClr val="tx1"/>
                </a:solidFill>
                <a:latin typeface="+mn-lt"/>
                <a:ea typeface="+mn-ea"/>
                <a:cs typeface="+mn-cs"/>
              </a:rPr>
              <a:t>Check refrigerator air temperatures twice per day. </a:t>
            </a:r>
          </a:p>
          <a:p>
            <a:pPr marL="150876" indent="-150876" defTabSz="490850">
              <a:spcBef>
                <a:spcPts val="600"/>
              </a:spcBef>
              <a:spcAft>
                <a:spcPts val="600"/>
              </a:spcAft>
              <a:buFont typeface="Arial" panose="020B0604020202020204" pitchFamily="34" charset="0"/>
              <a:buChar char="•"/>
            </a:pPr>
            <a:r>
              <a:rPr lang="en-US" sz="1584" dirty="0"/>
              <a:t>Keep refrigeration logs. </a:t>
            </a:r>
          </a:p>
          <a:p>
            <a:pPr marL="150876" indent="-150876" defTabSz="490850">
              <a:spcBef>
                <a:spcPts val="600"/>
              </a:spcBef>
              <a:spcAft>
                <a:spcPts val="600"/>
              </a:spcAft>
              <a:buFont typeface="Arial" panose="020B0604020202020204" pitchFamily="34" charset="0"/>
              <a:buChar char="•"/>
            </a:pPr>
            <a:endParaRPr lang="en-US" sz="1584" kern="1200" dirty="0">
              <a:solidFill>
                <a:schemeClr val="tx1"/>
              </a:solidFill>
              <a:latin typeface="+mn-lt"/>
              <a:ea typeface="+mn-ea"/>
              <a:cs typeface="+mn-cs"/>
            </a:endParaRPr>
          </a:p>
          <a:p>
            <a:pPr marL="285750" indent="-285750">
              <a:spcBef>
                <a:spcPts val="600"/>
              </a:spcBef>
              <a:spcAft>
                <a:spcPts val="600"/>
              </a:spcAft>
              <a:buFont typeface="Arial" panose="020B0604020202020204" pitchFamily="34" charset="0"/>
              <a:buChar char="•"/>
            </a:pPr>
            <a:endParaRPr lang="en-US" sz="3600" dirty="0"/>
          </a:p>
        </p:txBody>
      </p:sp>
      <p:sp>
        <p:nvSpPr>
          <p:cNvPr id="5" name="Text Placeholder 4">
            <a:extLst>
              <a:ext uri="{FF2B5EF4-FFF2-40B4-BE49-F238E27FC236}">
                <a16:creationId xmlns:a16="http://schemas.microsoft.com/office/drawing/2014/main" id="{31C7E665-DB51-9D8C-D4ED-98F23126F6C2}"/>
              </a:ext>
            </a:extLst>
          </p:cNvPr>
          <p:cNvSpPr>
            <a:spLocks/>
          </p:cNvSpPr>
          <p:nvPr/>
        </p:nvSpPr>
        <p:spPr>
          <a:xfrm>
            <a:off x="7633036" y="1991568"/>
            <a:ext cx="2832437" cy="450240"/>
          </a:xfrm>
          <a:prstGeom prst="rect">
            <a:avLst/>
          </a:prstGeom>
        </p:spPr>
        <p:txBody>
          <a:bodyPr/>
          <a:lstStyle/>
          <a:p>
            <a:pPr algn="ctr" defTabSz="490850">
              <a:spcAft>
                <a:spcPts val="528"/>
              </a:spcAft>
            </a:pPr>
            <a:r>
              <a:rPr lang="en-US" sz="2112" u="sng" kern="1200" dirty="0">
                <a:solidFill>
                  <a:schemeClr val="tx1"/>
                </a:solidFill>
                <a:latin typeface="+mn-lt"/>
                <a:ea typeface="+mn-ea"/>
                <a:cs typeface="+mn-cs"/>
              </a:rPr>
              <a:t>Hot-Holding</a:t>
            </a:r>
            <a:endParaRPr lang="en-US" sz="4400" u="sng" dirty="0"/>
          </a:p>
        </p:txBody>
      </p:sp>
      <p:sp>
        <p:nvSpPr>
          <p:cNvPr id="7" name="Content Placeholder 3">
            <a:extLst>
              <a:ext uri="{FF2B5EF4-FFF2-40B4-BE49-F238E27FC236}">
                <a16:creationId xmlns:a16="http://schemas.microsoft.com/office/drawing/2014/main" id="{9BF4A4B8-3655-9873-C4BC-88A4036ADE20}"/>
              </a:ext>
            </a:extLst>
          </p:cNvPr>
          <p:cNvSpPr>
            <a:spLocks/>
          </p:cNvSpPr>
          <p:nvPr/>
        </p:nvSpPr>
        <p:spPr>
          <a:xfrm>
            <a:off x="7449054" y="2461200"/>
            <a:ext cx="3200400" cy="4057121"/>
          </a:xfrm>
          <a:prstGeom prst="rect">
            <a:avLst/>
          </a:prstGeom>
          <a:ln>
            <a:solidFill>
              <a:schemeClr val="tx1"/>
            </a:solidFill>
          </a:ln>
        </p:spPr>
        <p:txBody>
          <a:bodyPr/>
          <a:lstStyle/>
          <a:p>
            <a:pPr marL="251460" indent="-251460" defTabSz="490850">
              <a:spcBef>
                <a:spcPts val="600"/>
              </a:spcBef>
              <a:spcAft>
                <a:spcPts val="600"/>
              </a:spcAft>
              <a:buFont typeface="Arial" panose="020B0604020202020204" pitchFamily="34" charset="0"/>
              <a:buChar char="•"/>
            </a:pPr>
            <a:r>
              <a:rPr lang="en-US" sz="1584" kern="1200" dirty="0">
                <a:solidFill>
                  <a:schemeClr val="tx1"/>
                </a:solidFill>
                <a:latin typeface="+mn-lt"/>
                <a:ea typeface="+mn-ea"/>
                <a:cs typeface="+mn-cs"/>
              </a:rPr>
              <a:t>Foods must have an internal temperature at or above 135F. </a:t>
            </a:r>
          </a:p>
          <a:p>
            <a:pPr marL="251460" indent="-251460" defTabSz="490850">
              <a:spcBef>
                <a:spcPts val="600"/>
              </a:spcBef>
              <a:spcAft>
                <a:spcPts val="600"/>
              </a:spcAft>
              <a:buFont typeface="Arial" panose="020B0604020202020204" pitchFamily="34" charset="0"/>
              <a:buChar char="•"/>
            </a:pPr>
            <a:r>
              <a:rPr lang="en-US" sz="1584" dirty="0"/>
              <a:t>Equipment must have the proper capacity to keep foods hot. </a:t>
            </a:r>
          </a:p>
          <a:p>
            <a:pPr marL="251460" indent="-251460" defTabSz="490850">
              <a:spcBef>
                <a:spcPts val="600"/>
              </a:spcBef>
              <a:spcAft>
                <a:spcPts val="600"/>
              </a:spcAft>
              <a:buFont typeface="Arial" panose="020B0604020202020204" pitchFamily="34" charset="0"/>
              <a:buChar char="•"/>
            </a:pPr>
            <a:r>
              <a:rPr lang="en-US" sz="1584" dirty="0"/>
              <a:t>Frequently stir hot foods to circulate heat throughout the product. </a:t>
            </a:r>
          </a:p>
          <a:p>
            <a:pPr marL="251460" indent="-251460" defTabSz="490850">
              <a:spcBef>
                <a:spcPts val="600"/>
              </a:spcBef>
              <a:spcAft>
                <a:spcPts val="600"/>
              </a:spcAft>
              <a:buFont typeface="Arial" panose="020B0604020202020204" pitchFamily="34" charset="0"/>
              <a:buChar char="•"/>
            </a:pPr>
            <a:r>
              <a:rPr lang="en-US" sz="1584" kern="1200" dirty="0">
                <a:solidFill>
                  <a:schemeClr val="tx1"/>
                </a:solidFill>
                <a:latin typeface="+mn-lt"/>
                <a:ea typeface="+mn-ea"/>
                <a:cs typeface="+mn-cs"/>
              </a:rPr>
              <a:t>Check hot-holding temperatures at least once every 2 hours. </a:t>
            </a:r>
          </a:p>
          <a:p>
            <a:pPr marL="251460" indent="-251460" defTabSz="490850">
              <a:spcBef>
                <a:spcPts val="600"/>
              </a:spcBef>
              <a:spcAft>
                <a:spcPts val="600"/>
              </a:spcAft>
              <a:buFont typeface="Arial" panose="020B0604020202020204" pitchFamily="34" charset="0"/>
              <a:buChar char="•"/>
            </a:pPr>
            <a:r>
              <a:rPr lang="en-US" sz="1584" dirty="0"/>
              <a:t>Check the water level of steam tables. </a:t>
            </a:r>
            <a:endParaRPr lang="en-US" sz="1584" kern="1200" dirty="0">
              <a:solidFill>
                <a:schemeClr val="tx1"/>
              </a:solidFill>
              <a:latin typeface="+mn-lt"/>
              <a:ea typeface="+mn-ea"/>
              <a:cs typeface="+mn-cs"/>
            </a:endParaRPr>
          </a:p>
          <a:p>
            <a:pPr marL="251460" indent="-251460" defTabSz="490850">
              <a:spcBef>
                <a:spcPts val="600"/>
              </a:spcBef>
              <a:spcAft>
                <a:spcPts val="600"/>
              </a:spcAft>
              <a:buFont typeface="Arial" panose="020B0604020202020204" pitchFamily="34" charset="0"/>
              <a:buChar char="•"/>
            </a:pPr>
            <a:r>
              <a:rPr lang="en-US" sz="1584" dirty="0"/>
              <a:t>Keep hot-holding logs. </a:t>
            </a:r>
            <a:endParaRPr lang="en-US" sz="1584" kern="1200" dirty="0">
              <a:solidFill>
                <a:schemeClr val="tx1"/>
              </a:solidFill>
              <a:latin typeface="+mn-lt"/>
              <a:ea typeface="+mn-ea"/>
              <a:cs typeface="+mn-cs"/>
            </a:endParaRPr>
          </a:p>
          <a:p>
            <a:pPr marL="251460" indent="-251460" defTabSz="490850">
              <a:spcBef>
                <a:spcPts val="600"/>
              </a:spcBef>
              <a:spcAft>
                <a:spcPts val="600"/>
              </a:spcAft>
              <a:buFont typeface="Arial" panose="020B0604020202020204" pitchFamily="34" charset="0"/>
              <a:buChar char="•"/>
            </a:pPr>
            <a:endParaRPr lang="en-US" sz="1584" kern="1200" dirty="0">
              <a:solidFill>
                <a:schemeClr val="tx1"/>
              </a:solidFill>
              <a:latin typeface="+mn-lt"/>
              <a:ea typeface="+mn-ea"/>
              <a:cs typeface="+mn-cs"/>
            </a:endParaRPr>
          </a:p>
          <a:p>
            <a:pPr>
              <a:spcBef>
                <a:spcPts val="600"/>
              </a:spcBef>
              <a:spcAft>
                <a:spcPts val="600"/>
              </a:spcAft>
            </a:pPr>
            <a:endParaRPr lang="en-US" sz="3600" dirty="0"/>
          </a:p>
        </p:txBody>
      </p:sp>
      <p:grpSp>
        <p:nvGrpSpPr>
          <p:cNvPr id="113" name="Group 112">
            <a:extLst>
              <a:ext uri="{FF2B5EF4-FFF2-40B4-BE49-F238E27FC236}">
                <a16:creationId xmlns:a16="http://schemas.microsoft.com/office/drawing/2014/main" id="{C30FAB5F-F0E9-3586-4921-D4ED8E345374}"/>
              </a:ext>
            </a:extLst>
          </p:cNvPr>
          <p:cNvGrpSpPr/>
          <p:nvPr/>
        </p:nvGrpSpPr>
        <p:grpSpPr>
          <a:xfrm>
            <a:off x="1041720" y="1803304"/>
            <a:ext cx="1249196" cy="4798664"/>
            <a:chOff x="0" y="0"/>
            <a:chExt cx="1431290" cy="7685765"/>
          </a:xfrm>
        </p:grpSpPr>
        <p:grpSp>
          <p:nvGrpSpPr>
            <p:cNvPr id="129" name="Group 128">
              <a:extLst>
                <a:ext uri="{FF2B5EF4-FFF2-40B4-BE49-F238E27FC236}">
                  <a16:creationId xmlns:a16="http://schemas.microsoft.com/office/drawing/2014/main" id="{A3C57B11-C102-F955-F821-A528328BDE87}"/>
                </a:ext>
              </a:extLst>
            </p:cNvPr>
            <p:cNvGrpSpPr/>
            <p:nvPr/>
          </p:nvGrpSpPr>
          <p:grpSpPr>
            <a:xfrm>
              <a:off x="0" y="0"/>
              <a:ext cx="1431290" cy="7685765"/>
              <a:chOff x="0" y="0"/>
              <a:chExt cx="1431290" cy="7087939"/>
            </a:xfrm>
          </p:grpSpPr>
          <p:sp>
            <p:nvSpPr>
              <p:cNvPr id="221" name="Oval 220">
                <a:extLst>
                  <a:ext uri="{FF2B5EF4-FFF2-40B4-BE49-F238E27FC236}">
                    <a16:creationId xmlns:a16="http://schemas.microsoft.com/office/drawing/2014/main" id="{178F4366-0F9C-1E4F-FC33-8D63090D789B}"/>
                  </a:ext>
                </a:extLst>
              </p:cNvPr>
              <p:cNvSpPr/>
              <p:nvPr/>
            </p:nvSpPr>
            <p:spPr>
              <a:xfrm>
                <a:off x="0" y="5417986"/>
                <a:ext cx="1431290" cy="1668297"/>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22" name="Group 221">
                <a:extLst>
                  <a:ext uri="{FF2B5EF4-FFF2-40B4-BE49-F238E27FC236}">
                    <a16:creationId xmlns:a16="http://schemas.microsoft.com/office/drawing/2014/main" id="{7029C93F-DACD-0582-5591-91E2F17DB64C}"/>
                  </a:ext>
                </a:extLst>
              </p:cNvPr>
              <p:cNvGrpSpPr/>
              <p:nvPr/>
            </p:nvGrpSpPr>
            <p:grpSpPr>
              <a:xfrm>
                <a:off x="1656" y="0"/>
                <a:ext cx="1428447" cy="7087939"/>
                <a:chOff x="0" y="0"/>
                <a:chExt cx="1428447" cy="7087939"/>
              </a:xfrm>
            </p:grpSpPr>
            <p:sp>
              <p:nvSpPr>
                <p:cNvPr id="223" name="Rectangle: Rounded Corners 222">
                  <a:extLst>
                    <a:ext uri="{FF2B5EF4-FFF2-40B4-BE49-F238E27FC236}">
                      <a16:creationId xmlns:a16="http://schemas.microsoft.com/office/drawing/2014/main" id="{9E3BBCA4-66E3-613B-AC6E-702DE071E847}"/>
                    </a:ext>
                  </a:extLst>
                </p:cNvPr>
                <p:cNvSpPr/>
                <p:nvPr/>
              </p:nvSpPr>
              <p:spPr>
                <a:xfrm>
                  <a:off x="186028" y="0"/>
                  <a:ext cx="1092848" cy="6796351"/>
                </a:xfrm>
                <a:prstGeom prst="roundRect">
                  <a:avLst/>
                </a:prstGeom>
                <a:gradFill flip="none" rotWithShape="1">
                  <a:gsLst>
                    <a:gs pos="39000">
                      <a:srgbClr val="9E4B61"/>
                    </a:gs>
                    <a:gs pos="8000">
                      <a:srgbClr val="C00000"/>
                    </a:gs>
                    <a:gs pos="73000">
                      <a:srgbClr val="7B95C2"/>
                    </a:gs>
                  </a:gsLst>
                  <a:lin ang="5400000" scaled="1"/>
                  <a:tileRect/>
                </a:gra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4" name="Oval 223">
                  <a:extLst>
                    <a:ext uri="{FF2B5EF4-FFF2-40B4-BE49-F238E27FC236}">
                      <a16:creationId xmlns:a16="http://schemas.microsoft.com/office/drawing/2014/main" id="{7611F445-5883-1353-C54C-22025D16DBF6}"/>
                    </a:ext>
                  </a:extLst>
                </p:cNvPr>
                <p:cNvSpPr/>
                <p:nvPr/>
              </p:nvSpPr>
              <p:spPr>
                <a:xfrm>
                  <a:off x="0" y="5419642"/>
                  <a:ext cx="1428447" cy="1668297"/>
                </a:xfrm>
                <a:prstGeom prst="ellipse">
                  <a:avLst/>
                </a:prstGeom>
                <a:gradFill flip="none" rotWithShape="1">
                  <a:gsLst>
                    <a:gs pos="40000">
                      <a:schemeClr val="accent1">
                        <a:lumMod val="75000"/>
                      </a:schemeClr>
                    </a:gs>
                    <a:gs pos="0">
                      <a:schemeClr val="accent1">
                        <a:lumMod val="75000"/>
                      </a:schemeClr>
                    </a:gs>
                    <a:gs pos="73000">
                      <a:srgbClr val="7B95C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30" name="Group 129">
              <a:extLst>
                <a:ext uri="{FF2B5EF4-FFF2-40B4-BE49-F238E27FC236}">
                  <a16:creationId xmlns:a16="http://schemas.microsoft.com/office/drawing/2014/main" id="{8D2E0A12-2D11-F73D-0A7D-B9D06AAD21CE}"/>
                </a:ext>
              </a:extLst>
            </p:cNvPr>
            <p:cNvGrpSpPr/>
            <p:nvPr/>
          </p:nvGrpSpPr>
          <p:grpSpPr>
            <a:xfrm>
              <a:off x="185184" y="212651"/>
              <a:ext cx="461176" cy="5879805"/>
              <a:chOff x="0" y="0"/>
              <a:chExt cx="461176" cy="5879805"/>
            </a:xfrm>
          </p:grpSpPr>
          <p:cxnSp>
            <p:nvCxnSpPr>
              <p:cNvPr id="131" name="Straight Connector 130">
                <a:extLst>
                  <a:ext uri="{FF2B5EF4-FFF2-40B4-BE49-F238E27FC236}">
                    <a16:creationId xmlns:a16="http://schemas.microsoft.com/office/drawing/2014/main" id="{CEB22543-52E3-1356-2683-05087889D612}"/>
                  </a:ext>
                </a:extLst>
              </p:cNvPr>
              <p:cNvCxnSpPr/>
              <p:nvPr/>
            </p:nvCxnSpPr>
            <p:spPr>
              <a:xfrm>
                <a:off x="0" y="5475768"/>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32" name="Straight Connector 131">
                <a:extLst>
                  <a:ext uri="{FF2B5EF4-FFF2-40B4-BE49-F238E27FC236}">
                    <a16:creationId xmlns:a16="http://schemas.microsoft.com/office/drawing/2014/main" id="{432A867E-36FE-4547-FD4C-18CE796F2B1E}"/>
                  </a:ext>
                </a:extLst>
              </p:cNvPr>
              <p:cNvCxnSpPr/>
              <p:nvPr/>
            </p:nvCxnSpPr>
            <p:spPr>
              <a:xfrm>
                <a:off x="0" y="5284382"/>
                <a:ext cx="3804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33" name="Straight Connector 132">
                <a:extLst>
                  <a:ext uri="{FF2B5EF4-FFF2-40B4-BE49-F238E27FC236}">
                    <a16:creationId xmlns:a16="http://schemas.microsoft.com/office/drawing/2014/main" id="{FECF2F9B-6E81-2FDF-2D69-EC7C8DF5DF08}"/>
                  </a:ext>
                </a:extLst>
              </p:cNvPr>
              <p:cNvCxnSpPr/>
              <p:nvPr/>
            </p:nvCxnSpPr>
            <p:spPr>
              <a:xfrm>
                <a:off x="0" y="5348177"/>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34" name="Straight Connector 133">
                <a:extLst>
                  <a:ext uri="{FF2B5EF4-FFF2-40B4-BE49-F238E27FC236}">
                    <a16:creationId xmlns:a16="http://schemas.microsoft.com/office/drawing/2014/main" id="{F61423EE-C8FC-5DBC-73ED-2AEA58EF15D7}"/>
                  </a:ext>
                </a:extLst>
              </p:cNvPr>
              <p:cNvCxnSpPr/>
              <p:nvPr/>
            </p:nvCxnSpPr>
            <p:spPr>
              <a:xfrm>
                <a:off x="0" y="5411972"/>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35" name="Straight Connector 134">
                <a:extLst>
                  <a:ext uri="{FF2B5EF4-FFF2-40B4-BE49-F238E27FC236}">
                    <a16:creationId xmlns:a16="http://schemas.microsoft.com/office/drawing/2014/main" id="{A5CD38B8-624F-C1B7-31D9-B27CF96E42E2}"/>
                  </a:ext>
                </a:extLst>
              </p:cNvPr>
              <p:cNvCxnSpPr/>
              <p:nvPr/>
            </p:nvCxnSpPr>
            <p:spPr>
              <a:xfrm>
                <a:off x="0" y="5550196"/>
                <a:ext cx="226225"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36" name="Straight Connector 135">
                <a:extLst>
                  <a:ext uri="{FF2B5EF4-FFF2-40B4-BE49-F238E27FC236}">
                    <a16:creationId xmlns:a16="http://schemas.microsoft.com/office/drawing/2014/main" id="{011F0D43-5556-618C-C523-6372B74198A7}"/>
                  </a:ext>
                </a:extLst>
              </p:cNvPr>
              <p:cNvCxnSpPr/>
              <p:nvPr/>
            </p:nvCxnSpPr>
            <p:spPr>
              <a:xfrm>
                <a:off x="0" y="1190847"/>
                <a:ext cx="226225" cy="0"/>
              </a:xfrm>
              <a:prstGeom prst="line">
                <a:avLst/>
              </a:prstGeom>
              <a:noFill/>
              <a:ln w="2857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C04053A8-FED4-4443-E6C5-B464BFE3551C}"/>
                  </a:ext>
                </a:extLst>
              </p:cNvPr>
              <p:cNvCxnSpPr/>
              <p:nvPr/>
            </p:nvCxnSpPr>
            <p:spPr>
              <a:xfrm>
                <a:off x="0" y="988828"/>
                <a:ext cx="380471" cy="0"/>
              </a:xfrm>
              <a:prstGeom prst="line">
                <a:avLst/>
              </a:prstGeom>
              <a:noFill/>
              <a:ln w="2857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48454A1A-1464-95B8-6E3F-D32879B00ED2}"/>
                  </a:ext>
                </a:extLst>
              </p:cNvPr>
              <p:cNvCxnSpPr/>
              <p:nvPr/>
            </p:nvCxnSpPr>
            <p:spPr>
              <a:xfrm>
                <a:off x="0" y="1052624"/>
                <a:ext cx="226225" cy="0"/>
              </a:xfrm>
              <a:prstGeom prst="line">
                <a:avLst/>
              </a:prstGeom>
              <a:noFill/>
              <a:ln w="2857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CDB6DFD1-4105-57E4-4CAF-BF7A51F8FC6F}"/>
                  </a:ext>
                </a:extLst>
              </p:cNvPr>
              <p:cNvCxnSpPr/>
              <p:nvPr/>
            </p:nvCxnSpPr>
            <p:spPr>
              <a:xfrm>
                <a:off x="0" y="1127051"/>
                <a:ext cx="226225" cy="0"/>
              </a:xfrm>
              <a:prstGeom prst="line">
                <a:avLst/>
              </a:prstGeom>
              <a:noFill/>
              <a:ln w="2857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1EC4049E-76AD-39D8-A349-6B8960E899B9}"/>
                  </a:ext>
                </a:extLst>
              </p:cNvPr>
              <p:cNvCxnSpPr/>
              <p:nvPr/>
            </p:nvCxnSpPr>
            <p:spPr>
              <a:xfrm>
                <a:off x="0" y="1254642"/>
                <a:ext cx="226225" cy="0"/>
              </a:xfrm>
              <a:prstGeom prst="line">
                <a:avLst/>
              </a:prstGeom>
              <a:noFill/>
              <a:ln w="28575" cap="flat" cmpd="sng" algn="ctr">
                <a:solidFill>
                  <a:sysClr val="windowText" lastClr="000000"/>
                </a:solidFill>
                <a:prstDash val="solid"/>
                <a:miter lim="800000"/>
              </a:ln>
              <a:effectLst/>
            </p:spPr>
          </p:cxnSp>
          <p:cxnSp>
            <p:nvCxnSpPr>
              <p:cNvPr id="141" name="Straight Connector 140">
                <a:extLst>
                  <a:ext uri="{FF2B5EF4-FFF2-40B4-BE49-F238E27FC236}">
                    <a16:creationId xmlns:a16="http://schemas.microsoft.com/office/drawing/2014/main" id="{7B3372F7-2CFC-51C6-788C-14B8CB56ED61}"/>
                  </a:ext>
                </a:extLst>
              </p:cNvPr>
              <p:cNvCxnSpPr/>
              <p:nvPr/>
            </p:nvCxnSpPr>
            <p:spPr>
              <a:xfrm>
                <a:off x="0" y="1520456"/>
                <a:ext cx="226225" cy="0"/>
              </a:xfrm>
              <a:prstGeom prst="line">
                <a:avLst/>
              </a:prstGeom>
              <a:noFill/>
              <a:ln w="28575" cap="flat" cmpd="sng" algn="ctr">
                <a:solidFill>
                  <a:sysClr val="windowText" lastClr="000000"/>
                </a:solidFill>
                <a:prstDash val="solid"/>
                <a:miter lim="800000"/>
              </a:ln>
              <a:effectLst/>
            </p:spPr>
          </p:cxnSp>
          <p:cxnSp>
            <p:nvCxnSpPr>
              <p:cNvPr id="142" name="Straight Connector 141">
                <a:extLst>
                  <a:ext uri="{FF2B5EF4-FFF2-40B4-BE49-F238E27FC236}">
                    <a16:creationId xmlns:a16="http://schemas.microsoft.com/office/drawing/2014/main" id="{7610992E-E4B5-B0FA-A616-D46E087B855D}"/>
                  </a:ext>
                </a:extLst>
              </p:cNvPr>
              <p:cNvCxnSpPr/>
              <p:nvPr/>
            </p:nvCxnSpPr>
            <p:spPr>
              <a:xfrm>
                <a:off x="0" y="1318437"/>
                <a:ext cx="380471" cy="0"/>
              </a:xfrm>
              <a:prstGeom prst="line">
                <a:avLst/>
              </a:prstGeom>
              <a:noFill/>
              <a:ln w="28575" cap="flat" cmpd="sng" algn="ctr">
                <a:solidFill>
                  <a:sysClr val="windowText" lastClr="000000"/>
                </a:solidFill>
                <a:prstDash val="solid"/>
                <a:miter lim="800000"/>
              </a:ln>
              <a:effectLst/>
            </p:spPr>
          </p:cxnSp>
          <p:cxnSp>
            <p:nvCxnSpPr>
              <p:cNvPr id="143" name="Straight Connector 142">
                <a:extLst>
                  <a:ext uri="{FF2B5EF4-FFF2-40B4-BE49-F238E27FC236}">
                    <a16:creationId xmlns:a16="http://schemas.microsoft.com/office/drawing/2014/main" id="{C380A1AF-6FAD-7553-2F5A-E60FD5D83842}"/>
                  </a:ext>
                </a:extLst>
              </p:cNvPr>
              <p:cNvCxnSpPr/>
              <p:nvPr/>
            </p:nvCxnSpPr>
            <p:spPr>
              <a:xfrm>
                <a:off x="0" y="1382233"/>
                <a:ext cx="226225" cy="0"/>
              </a:xfrm>
              <a:prstGeom prst="line">
                <a:avLst/>
              </a:prstGeom>
              <a:noFill/>
              <a:ln w="28575" cap="flat" cmpd="sng" algn="ctr">
                <a:solidFill>
                  <a:sysClr val="windowText" lastClr="000000"/>
                </a:solidFill>
                <a:prstDash val="solid"/>
                <a:miter lim="800000"/>
              </a:ln>
              <a:effectLst/>
            </p:spPr>
          </p:cxnSp>
          <p:cxnSp>
            <p:nvCxnSpPr>
              <p:cNvPr id="144" name="Straight Connector 143">
                <a:extLst>
                  <a:ext uri="{FF2B5EF4-FFF2-40B4-BE49-F238E27FC236}">
                    <a16:creationId xmlns:a16="http://schemas.microsoft.com/office/drawing/2014/main" id="{B4F82C3E-EFD6-4DA0-D95A-9FF7879C8005}"/>
                  </a:ext>
                </a:extLst>
              </p:cNvPr>
              <p:cNvCxnSpPr/>
              <p:nvPr/>
            </p:nvCxnSpPr>
            <p:spPr>
              <a:xfrm>
                <a:off x="0" y="1456661"/>
                <a:ext cx="226225" cy="0"/>
              </a:xfrm>
              <a:prstGeom prst="line">
                <a:avLst/>
              </a:prstGeom>
              <a:noFill/>
              <a:ln w="28575" cap="flat" cmpd="sng" algn="ctr">
                <a:solidFill>
                  <a:sysClr val="windowText" lastClr="000000"/>
                </a:solidFill>
                <a:prstDash val="solid"/>
                <a:miter lim="800000"/>
              </a:ln>
              <a:effectLst/>
            </p:spPr>
          </p:cxnSp>
          <p:cxnSp>
            <p:nvCxnSpPr>
              <p:cNvPr id="145" name="Straight Connector 144">
                <a:extLst>
                  <a:ext uri="{FF2B5EF4-FFF2-40B4-BE49-F238E27FC236}">
                    <a16:creationId xmlns:a16="http://schemas.microsoft.com/office/drawing/2014/main" id="{A9543893-639F-85F0-F7A5-B3B4978CA576}"/>
                  </a:ext>
                </a:extLst>
              </p:cNvPr>
              <p:cNvCxnSpPr/>
              <p:nvPr/>
            </p:nvCxnSpPr>
            <p:spPr>
              <a:xfrm>
                <a:off x="0" y="1584251"/>
                <a:ext cx="226225" cy="0"/>
              </a:xfrm>
              <a:prstGeom prst="line">
                <a:avLst/>
              </a:prstGeom>
              <a:noFill/>
              <a:ln w="28575" cap="flat" cmpd="sng" algn="ctr">
                <a:solidFill>
                  <a:sysClr val="windowText" lastClr="000000"/>
                </a:solidFill>
                <a:prstDash val="solid"/>
                <a:miter lim="800000"/>
              </a:ln>
              <a:effectLst/>
            </p:spPr>
          </p:cxnSp>
          <p:cxnSp>
            <p:nvCxnSpPr>
              <p:cNvPr id="146" name="Straight Connector 145">
                <a:extLst>
                  <a:ext uri="{FF2B5EF4-FFF2-40B4-BE49-F238E27FC236}">
                    <a16:creationId xmlns:a16="http://schemas.microsoft.com/office/drawing/2014/main" id="{62F74EC6-DD0B-22BA-66F2-8A257F2DADCC}"/>
                  </a:ext>
                </a:extLst>
              </p:cNvPr>
              <p:cNvCxnSpPr/>
              <p:nvPr/>
            </p:nvCxnSpPr>
            <p:spPr>
              <a:xfrm>
                <a:off x="0" y="1850065"/>
                <a:ext cx="226225" cy="0"/>
              </a:xfrm>
              <a:prstGeom prst="line">
                <a:avLst/>
              </a:prstGeom>
              <a:noFill/>
              <a:ln w="28575" cap="flat" cmpd="sng" algn="ctr">
                <a:solidFill>
                  <a:sysClr val="windowText" lastClr="000000"/>
                </a:solidFill>
                <a:prstDash val="solid"/>
                <a:miter lim="800000"/>
              </a:ln>
              <a:effectLst/>
            </p:spPr>
          </p:cxnSp>
          <p:cxnSp>
            <p:nvCxnSpPr>
              <p:cNvPr id="147" name="Straight Connector 146">
                <a:extLst>
                  <a:ext uri="{FF2B5EF4-FFF2-40B4-BE49-F238E27FC236}">
                    <a16:creationId xmlns:a16="http://schemas.microsoft.com/office/drawing/2014/main" id="{B419C203-5170-D187-2EA1-5ACC45D8E52E}"/>
                  </a:ext>
                </a:extLst>
              </p:cNvPr>
              <p:cNvCxnSpPr/>
              <p:nvPr/>
            </p:nvCxnSpPr>
            <p:spPr>
              <a:xfrm>
                <a:off x="0" y="1648047"/>
                <a:ext cx="380471" cy="0"/>
              </a:xfrm>
              <a:prstGeom prst="line">
                <a:avLst/>
              </a:prstGeom>
              <a:noFill/>
              <a:ln w="28575" cap="flat" cmpd="sng" algn="ctr">
                <a:solidFill>
                  <a:sysClr val="windowText" lastClr="000000"/>
                </a:solidFill>
                <a:prstDash val="solid"/>
                <a:miter lim="800000"/>
              </a:ln>
              <a:effectLst/>
            </p:spPr>
          </p:cxnSp>
          <p:cxnSp>
            <p:nvCxnSpPr>
              <p:cNvPr id="148" name="Straight Connector 147">
                <a:extLst>
                  <a:ext uri="{FF2B5EF4-FFF2-40B4-BE49-F238E27FC236}">
                    <a16:creationId xmlns:a16="http://schemas.microsoft.com/office/drawing/2014/main" id="{F0257CAB-7F53-89C8-09FD-1B5EA42F9ED7}"/>
                  </a:ext>
                </a:extLst>
              </p:cNvPr>
              <p:cNvCxnSpPr/>
              <p:nvPr/>
            </p:nvCxnSpPr>
            <p:spPr>
              <a:xfrm>
                <a:off x="0" y="1722475"/>
                <a:ext cx="226225" cy="0"/>
              </a:xfrm>
              <a:prstGeom prst="line">
                <a:avLst/>
              </a:prstGeom>
              <a:noFill/>
              <a:ln w="28575" cap="flat" cmpd="sng" algn="ctr">
                <a:solidFill>
                  <a:sysClr val="windowText" lastClr="000000"/>
                </a:solidFill>
                <a:prstDash val="solid"/>
                <a:miter lim="800000"/>
              </a:ln>
              <a:effectLst/>
            </p:spPr>
          </p:cxnSp>
          <p:cxnSp>
            <p:nvCxnSpPr>
              <p:cNvPr id="149" name="Straight Connector 148">
                <a:extLst>
                  <a:ext uri="{FF2B5EF4-FFF2-40B4-BE49-F238E27FC236}">
                    <a16:creationId xmlns:a16="http://schemas.microsoft.com/office/drawing/2014/main" id="{E9A709A2-2C94-0F4F-4BD7-3213F50539E1}"/>
                  </a:ext>
                </a:extLst>
              </p:cNvPr>
              <p:cNvCxnSpPr/>
              <p:nvPr/>
            </p:nvCxnSpPr>
            <p:spPr>
              <a:xfrm>
                <a:off x="0" y="1786270"/>
                <a:ext cx="226225" cy="0"/>
              </a:xfrm>
              <a:prstGeom prst="line">
                <a:avLst/>
              </a:prstGeom>
              <a:noFill/>
              <a:ln w="28575" cap="flat" cmpd="sng" algn="ctr">
                <a:solidFill>
                  <a:sysClr val="windowText" lastClr="000000"/>
                </a:solidFill>
                <a:prstDash val="solid"/>
                <a:miter lim="800000"/>
              </a:ln>
              <a:effectLst/>
            </p:spPr>
          </p:cxnSp>
          <p:cxnSp>
            <p:nvCxnSpPr>
              <p:cNvPr id="150" name="Straight Connector 149">
                <a:extLst>
                  <a:ext uri="{FF2B5EF4-FFF2-40B4-BE49-F238E27FC236}">
                    <a16:creationId xmlns:a16="http://schemas.microsoft.com/office/drawing/2014/main" id="{09AADC13-E785-CD1D-8FC2-4685D434DF19}"/>
                  </a:ext>
                </a:extLst>
              </p:cNvPr>
              <p:cNvCxnSpPr/>
              <p:nvPr/>
            </p:nvCxnSpPr>
            <p:spPr>
              <a:xfrm>
                <a:off x="0" y="1913861"/>
                <a:ext cx="226225" cy="0"/>
              </a:xfrm>
              <a:prstGeom prst="line">
                <a:avLst/>
              </a:prstGeom>
              <a:noFill/>
              <a:ln w="28575" cap="flat" cmpd="sng" algn="ctr">
                <a:solidFill>
                  <a:sysClr val="windowText" lastClr="000000"/>
                </a:solidFill>
                <a:prstDash val="solid"/>
                <a:miter lim="800000"/>
              </a:ln>
              <a:effectLst/>
            </p:spPr>
          </p:cxnSp>
          <p:cxnSp>
            <p:nvCxnSpPr>
              <p:cNvPr id="151" name="Straight Connector 150">
                <a:extLst>
                  <a:ext uri="{FF2B5EF4-FFF2-40B4-BE49-F238E27FC236}">
                    <a16:creationId xmlns:a16="http://schemas.microsoft.com/office/drawing/2014/main" id="{8985BB3E-F481-9B74-8FA7-7047E2F8DC1F}"/>
                  </a:ext>
                </a:extLst>
              </p:cNvPr>
              <p:cNvCxnSpPr/>
              <p:nvPr/>
            </p:nvCxnSpPr>
            <p:spPr>
              <a:xfrm>
                <a:off x="0" y="2179675"/>
                <a:ext cx="226225" cy="0"/>
              </a:xfrm>
              <a:prstGeom prst="line">
                <a:avLst/>
              </a:prstGeom>
              <a:noFill/>
              <a:ln w="28575" cap="flat" cmpd="sng" algn="ctr">
                <a:solidFill>
                  <a:sysClr val="windowText" lastClr="000000"/>
                </a:solidFill>
                <a:prstDash val="solid"/>
                <a:miter lim="800000"/>
              </a:ln>
              <a:effectLst/>
            </p:spPr>
          </p:cxnSp>
          <p:cxnSp>
            <p:nvCxnSpPr>
              <p:cNvPr id="152" name="Straight Connector 151">
                <a:extLst>
                  <a:ext uri="{FF2B5EF4-FFF2-40B4-BE49-F238E27FC236}">
                    <a16:creationId xmlns:a16="http://schemas.microsoft.com/office/drawing/2014/main" id="{6A6C8303-A5A9-5516-6C52-284A0BCC8253}"/>
                  </a:ext>
                </a:extLst>
              </p:cNvPr>
              <p:cNvCxnSpPr/>
              <p:nvPr/>
            </p:nvCxnSpPr>
            <p:spPr>
              <a:xfrm>
                <a:off x="0" y="1988289"/>
                <a:ext cx="380471" cy="0"/>
              </a:xfrm>
              <a:prstGeom prst="line">
                <a:avLst/>
              </a:prstGeom>
              <a:noFill/>
              <a:ln w="28575" cap="flat" cmpd="sng" algn="ctr">
                <a:solidFill>
                  <a:sysClr val="windowText" lastClr="000000"/>
                </a:solidFill>
                <a:prstDash val="solid"/>
                <a:miter lim="800000"/>
              </a:ln>
              <a:effectLst/>
            </p:spPr>
          </p:cxnSp>
          <p:cxnSp>
            <p:nvCxnSpPr>
              <p:cNvPr id="153" name="Straight Connector 152">
                <a:extLst>
                  <a:ext uri="{FF2B5EF4-FFF2-40B4-BE49-F238E27FC236}">
                    <a16:creationId xmlns:a16="http://schemas.microsoft.com/office/drawing/2014/main" id="{0D8E8A7F-79CB-26F6-1A0A-8A88991070A7}"/>
                  </a:ext>
                </a:extLst>
              </p:cNvPr>
              <p:cNvCxnSpPr/>
              <p:nvPr/>
            </p:nvCxnSpPr>
            <p:spPr>
              <a:xfrm>
                <a:off x="0" y="2052084"/>
                <a:ext cx="226225" cy="0"/>
              </a:xfrm>
              <a:prstGeom prst="line">
                <a:avLst/>
              </a:prstGeom>
              <a:noFill/>
              <a:ln w="28575" cap="flat" cmpd="sng" algn="ctr">
                <a:solidFill>
                  <a:sysClr val="windowText" lastClr="000000"/>
                </a:solidFill>
                <a:prstDash val="solid"/>
                <a:miter lim="800000"/>
              </a:ln>
              <a:effectLst/>
            </p:spPr>
          </p:cxnSp>
          <p:cxnSp>
            <p:nvCxnSpPr>
              <p:cNvPr id="154" name="Straight Connector 153">
                <a:extLst>
                  <a:ext uri="{FF2B5EF4-FFF2-40B4-BE49-F238E27FC236}">
                    <a16:creationId xmlns:a16="http://schemas.microsoft.com/office/drawing/2014/main" id="{0C1C1B8C-DF6E-90F6-C234-20C634CAF827}"/>
                  </a:ext>
                </a:extLst>
              </p:cNvPr>
              <p:cNvCxnSpPr/>
              <p:nvPr/>
            </p:nvCxnSpPr>
            <p:spPr>
              <a:xfrm>
                <a:off x="0" y="2115879"/>
                <a:ext cx="226225" cy="0"/>
              </a:xfrm>
              <a:prstGeom prst="line">
                <a:avLst/>
              </a:prstGeom>
              <a:noFill/>
              <a:ln w="28575" cap="flat" cmpd="sng" algn="ctr">
                <a:solidFill>
                  <a:sysClr val="windowText" lastClr="000000"/>
                </a:solidFill>
                <a:prstDash val="solid"/>
                <a:miter lim="800000"/>
              </a:ln>
              <a:effectLst/>
            </p:spPr>
          </p:cxnSp>
          <p:cxnSp>
            <p:nvCxnSpPr>
              <p:cNvPr id="155" name="Straight Connector 154">
                <a:extLst>
                  <a:ext uri="{FF2B5EF4-FFF2-40B4-BE49-F238E27FC236}">
                    <a16:creationId xmlns:a16="http://schemas.microsoft.com/office/drawing/2014/main" id="{F90AA0CB-733B-EDD4-7D0E-A60D361F453A}"/>
                  </a:ext>
                </a:extLst>
              </p:cNvPr>
              <p:cNvCxnSpPr/>
              <p:nvPr/>
            </p:nvCxnSpPr>
            <p:spPr>
              <a:xfrm>
                <a:off x="0" y="2243470"/>
                <a:ext cx="226225" cy="0"/>
              </a:xfrm>
              <a:prstGeom prst="line">
                <a:avLst/>
              </a:prstGeom>
              <a:noFill/>
              <a:ln w="28575" cap="flat" cmpd="sng" algn="ctr">
                <a:solidFill>
                  <a:sysClr val="windowText" lastClr="000000"/>
                </a:solidFill>
                <a:prstDash val="solid"/>
                <a:miter lim="800000"/>
              </a:ln>
              <a:effectLst/>
            </p:spPr>
          </p:cxnSp>
          <p:cxnSp>
            <p:nvCxnSpPr>
              <p:cNvPr id="156" name="Straight Connector 155">
                <a:extLst>
                  <a:ext uri="{FF2B5EF4-FFF2-40B4-BE49-F238E27FC236}">
                    <a16:creationId xmlns:a16="http://schemas.microsoft.com/office/drawing/2014/main" id="{A2CFCDCA-B3F2-DE6E-4042-FF40A4310CA8}"/>
                  </a:ext>
                </a:extLst>
              </p:cNvPr>
              <p:cNvCxnSpPr/>
              <p:nvPr/>
            </p:nvCxnSpPr>
            <p:spPr>
              <a:xfrm>
                <a:off x="0" y="2509284"/>
                <a:ext cx="226225" cy="0"/>
              </a:xfrm>
              <a:prstGeom prst="line">
                <a:avLst/>
              </a:prstGeom>
              <a:noFill/>
              <a:ln w="28575" cap="flat" cmpd="sng" algn="ctr">
                <a:solidFill>
                  <a:sysClr val="windowText" lastClr="000000"/>
                </a:solidFill>
                <a:prstDash val="solid"/>
                <a:miter lim="800000"/>
              </a:ln>
              <a:effectLst/>
            </p:spPr>
          </p:cxnSp>
          <p:cxnSp>
            <p:nvCxnSpPr>
              <p:cNvPr id="157" name="Straight Connector 156">
                <a:extLst>
                  <a:ext uri="{FF2B5EF4-FFF2-40B4-BE49-F238E27FC236}">
                    <a16:creationId xmlns:a16="http://schemas.microsoft.com/office/drawing/2014/main" id="{14FEC38E-83EE-F00E-CF0D-2C768DD32B60}"/>
                  </a:ext>
                </a:extLst>
              </p:cNvPr>
              <p:cNvCxnSpPr/>
              <p:nvPr/>
            </p:nvCxnSpPr>
            <p:spPr>
              <a:xfrm>
                <a:off x="0" y="2317898"/>
                <a:ext cx="380471" cy="0"/>
              </a:xfrm>
              <a:prstGeom prst="line">
                <a:avLst/>
              </a:prstGeom>
              <a:noFill/>
              <a:ln w="28575" cap="flat" cmpd="sng" algn="ctr">
                <a:solidFill>
                  <a:sysClr val="windowText" lastClr="000000"/>
                </a:solidFill>
                <a:prstDash val="solid"/>
                <a:miter lim="800000"/>
              </a:ln>
              <a:effectLst/>
            </p:spPr>
          </p:cxnSp>
          <p:cxnSp>
            <p:nvCxnSpPr>
              <p:cNvPr id="158" name="Straight Connector 157">
                <a:extLst>
                  <a:ext uri="{FF2B5EF4-FFF2-40B4-BE49-F238E27FC236}">
                    <a16:creationId xmlns:a16="http://schemas.microsoft.com/office/drawing/2014/main" id="{008FFD4B-580D-79AB-3AF7-C4C42B07B2E2}"/>
                  </a:ext>
                </a:extLst>
              </p:cNvPr>
              <p:cNvCxnSpPr/>
              <p:nvPr/>
            </p:nvCxnSpPr>
            <p:spPr>
              <a:xfrm>
                <a:off x="0" y="2371061"/>
                <a:ext cx="226225" cy="0"/>
              </a:xfrm>
              <a:prstGeom prst="line">
                <a:avLst/>
              </a:prstGeom>
              <a:noFill/>
              <a:ln w="28575" cap="flat" cmpd="sng" algn="ctr">
                <a:solidFill>
                  <a:sysClr val="windowText" lastClr="000000"/>
                </a:solidFill>
                <a:prstDash val="solid"/>
                <a:miter lim="800000"/>
              </a:ln>
              <a:effectLst/>
            </p:spPr>
          </p:cxnSp>
          <p:cxnSp>
            <p:nvCxnSpPr>
              <p:cNvPr id="159" name="Straight Connector 158">
                <a:extLst>
                  <a:ext uri="{FF2B5EF4-FFF2-40B4-BE49-F238E27FC236}">
                    <a16:creationId xmlns:a16="http://schemas.microsoft.com/office/drawing/2014/main" id="{407DB789-240A-9C8B-8240-8CACDC40DB7C}"/>
                  </a:ext>
                </a:extLst>
              </p:cNvPr>
              <p:cNvCxnSpPr/>
              <p:nvPr/>
            </p:nvCxnSpPr>
            <p:spPr>
              <a:xfrm>
                <a:off x="0" y="2445489"/>
                <a:ext cx="226225" cy="0"/>
              </a:xfrm>
              <a:prstGeom prst="line">
                <a:avLst/>
              </a:prstGeom>
              <a:noFill/>
              <a:ln w="28575" cap="flat" cmpd="sng" algn="ctr">
                <a:solidFill>
                  <a:sysClr val="windowText" lastClr="000000"/>
                </a:solidFill>
                <a:prstDash val="solid"/>
                <a:miter lim="800000"/>
              </a:ln>
              <a:effectLst/>
            </p:spPr>
          </p:cxnSp>
          <p:cxnSp>
            <p:nvCxnSpPr>
              <p:cNvPr id="160" name="Straight Connector 159">
                <a:extLst>
                  <a:ext uri="{FF2B5EF4-FFF2-40B4-BE49-F238E27FC236}">
                    <a16:creationId xmlns:a16="http://schemas.microsoft.com/office/drawing/2014/main" id="{B127C923-AE8B-F29F-809E-E2AD18649442}"/>
                  </a:ext>
                </a:extLst>
              </p:cNvPr>
              <p:cNvCxnSpPr/>
              <p:nvPr/>
            </p:nvCxnSpPr>
            <p:spPr>
              <a:xfrm>
                <a:off x="0" y="2573079"/>
                <a:ext cx="226225" cy="0"/>
              </a:xfrm>
              <a:prstGeom prst="line">
                <a:avLst/>
              </a:prstGeom>
              <a:noFill/>
              <a:ln w="28575" cap="flat" cmpd="sng" algn="ctr">
                <a:solidFill>
                  <a:sysClr val="windowText" lastClr="000000"/>
                </a:solidFill>
                <a:prstDash val="solid"/>
                <a:miter lim="800000"/>
              </a:ln>
              <a:effectLst/>
            </p:spPr>
          </p:cxnSp>
          <p:cxnSp>
            <p:nvCxnSpPr>
              <p:cNvPr id="161" name="Straight Connector 160">
                <a:extLst>
                  <a:ext uri="{FF2B5EF4-FFF2-40B4-BE49-F238E27FC236}">
                    <a16:creationId xmlns:a16="http://schemas.microsoft.com/office/drawing/2014/main" id="{AEB9CF60-6492-A0E9-829C-FAA56EA72D7E}"/>
                  </a:ext>
                </a:extLst>
              </p:cNvPr>
              <p:cNvCxnSpPr/>
              <p:nvPr/>
            </p:nvCxnSpPr>
            <p:spPr>
              <a:xfrm>
                <a:off x="0" y="2838893"/>
                <a:ext cx="226225" cy="0"/>
              </a:xfrm>
              <a:prstGeom prst="line">
                <a:avLst/>
              </a:prstGeom>
              <a:noFill/>
              <a:ln w="28575" cap="flat" cmpd="sng" algn="ctr">
                <a:solidFill>
                  <a:sysClr val="windowText" lastClr="000000"/>
                </a:solidFill>
                <a:prstDash val="solid"/>
                <a:miter lim="800000"/>
              </a:ln>
              <a:effectLst/>
            </p:spPr>
          </p:cxnSp>
          <p:cxnSp>
            <p:nvCxnSpPr>
              <p:cNvPr id="162" name="Straight Connector 161">
                <a:extLst>
                  <a:ext uri="{FF2B5EF4-FFF2-40B4-BE49-F238E27FC236}">
                    <a16:creationId xmlns:a16="http://schemas.microsoft.com/office/drawing/2014/main" id="{893A11C9-8BB0-6BE0-AF3E-27EFA7132FA4}"/>
                  </a:ext>
                </a:extLst>
              </p:cNvPr>
              <p:cNvCxnSpPr/>
              <p:nvPr/>
            </p:nvCxnSpPr>
            <p:spPr>
              <a:xfrm>
                <a:off x="0" y="2636875"/>
                <a:ext cx="380471" cy="0"/>
              </a:xfrm>
              <a:prstGeom prst="line">
                <a:avLst/>
              </a:prstGeom>
              <a:noFill/>
              <a:ln w="28575" cap="flat" cmpd="sng" algn="ctr">
                <a:solidFill>
                  <a:sysClr val="windowText" lastClr="000000"/>
                </a:solidFill>
                <a:prstDash val="solid"/>
                <a:miter lim="800000"/>
              </a:ln>
              <a:effectLst/>
            </p:spPr>
          </p:cxnSp>
          <p:cxnSp>
            <p:nvCxnSpPr>
              <p:cNvPr id="163" name="Straight Connector 162">
                <a:extLst>
                  <a:ext uri="{FF2B5EF4-FFF2-40B4-BE49-F238E27FC236}">
                    <a16:creationId xmlns:a16="http://schemas.microsoft.com/office/drawing/2014/main" id="{6C5C703D-99FF-0948-AE5E-26DA7CDE63F2}"/>
                  </a:ext>
                </a:extLst>
              </p:cNvPr>
              <p:cNvCxnSpPr/>
              <p:nvPr/>
            </p:nvCxnSpPr>
            <p:spPr>
              <a:xfrm>
                <a:off x="0" y="2711303"/>
                <a:ext cx="226225" cy="0"/>
              </a:xfrm>
              <a:prstGeom prst="line">
                <a:avLst/>
              </a:prstGeom>
              <a:noFill/>
              <a:ln w="28575" cap="flat" cmpd="sng" algn="ctr">
                <a:solidFill>
                  <a:sysClr val="windowText" lastClr="000000"/>
                </a:solidFill>
                <a:prstDash val="solid"/>
                <a:miter lim="800000"/>
              </a:ln>
              <a:effectLst/>
            </p:spPr>
          </p:cxnSp>
          <p:cxnSp>
            <p:nvCxnSpPr>
              <p:cNvPr id="164" name="Straight Connector 163">
                <a:extLst>
                  <a:ext uri="{FF2B5EF4-FFF2-40B4-BE49-F238E27FC236}">
                    <a16:creationId xmlns:a16="http://schemas.microsoft.com/office/drawing/2014/main" id="{8D9C9A22-FD52-4B5D-25F2-DE4BE994FAA1}"/>
                  </a:ext>
                </a:extLst>
              </p:cNvPr>
              <p:cNvCxnSpPr/>
              <p:nvPr/>
            </p:nvCxnSpPr>
            <p:spPr>
              <a:xfrm>
                <a:off x="0" y="2775098"/>
                <a:ext cx="226225" cy="0"/>
              </a:xfrm>
              <a:prstGeom prst="line">
                <a:avLst/>
              </a:prstGeom>
              <a:noFill/>
              <a:ln w="28575" cap="flat" cmpd="sng" algn="ctr">
                <a:solidFill>
                  <a:sysClr val="windowText" lastClr="000000"/>
                </a:solidFill>
                <a:prstDash val="solid"/>
                <a:miter lim="800000"/>
              </a:ln>
              <a:effectLst/>
            </p:spPr>
          </p:cxnSp>
          <p:cxnSp>
            <p:nvCxnSpPr>
              <p:cNvPr id="165" name="Straight Connector 164">
                <a:extLst>
                  <a:ext uri="{FF2B5EF4-FFF2-40B4-BE49-F238E27FC236}">
                    <a16:creationId xmlns:a16="http://schemas.microsoft.com/office/drawing/2014/main" id="{5B4116B2-72A9-8C9A-D558-9C2FB7485105}"/>
                  </a:ext>
                </a:extLst>
              </p:cNvPr>
              <p:cNvCxnSpPr/>
              <p:nvPr/>
            </p:nvCxnSpPr>
            <p:spPr>
              <a:xfrm>
                <a:off x="0" y="2902689"/>
                <a:ext cx="226225" cy="0"/>
              </a:xfrm>
              <a:prstGeom prst="line">
                <a:avLst/>
              </a:prstGeom>
              <a:noFill/>
              <a:ln w="28575" cap="flat" cmpd="sng" algn="ctr">
                <a:solidFill>
                  <a:sysClr val="windowText" lastClr="000000"/>
                </a:solidFill>
                <a:prstDash val="solid"/>
                <a:miter lim="800000"/>
              </a:ln>
              <a:effectLst/>
            </p:spPr>
          </p:cxnSp>
          <p:cxnSp>
            <p:nvCxnSpPr>
              <p:cNvPr id="166" name="Straight Connector 165">
                <a:extLst>
                  <a:ext uri="{FF2B5EF4-FFF2-40B4-BE49-F238E27FC236}">
                    <a16:creationId xmlns:a16="http://schemas.microsoft.com/office/drawing/2014/main" id="{6B89DA05-9660-993F-CB20-2800BE84FC7F}"/>
                  </a:ext>
                </a:extLst>
              </p:cNvPr>
              <p:cNvCxnSpPr/>
              <p:nvPr/>
            </p:nvCxnSpPr>
            <p:spPr>
              <a:xfrm>
                <a:off x="0" y="3179135"/>
                <a:ext cx="226225" cy="0"/>
              </a:xfrm>
              <a:prstGeom prst="line">
                <a:avLst/>
              </a:prstGeom>
              <a:noFill/>
              <a:ln w="28575" cap="flat" cmpd="sng" algn="ctr">
                <a:solidFill>
                  <a:sysClr val="windowText" lastClr="000000"/>
                </a:solidFill>
                <a:prstDash val="solid"/>
                <a:miter lim="800000"/>
              </a:ln>
              <a:effectLst/>
            </p:spPr>
          </p:cxnSp>
          <p:cxnSp>
            <p:nvCxnSpPr>
              <p:cNvPr id="167" name="Straight Connector 166">
                <a:extLst>
                  <a:ext uri="{FF2B5EF4-FFF2-40B4-BE49-F238E27FC236}">
                    <a16:creationId xmlns:a16="http://schemas.microsoft.com/office/drawing/2014/main" id="{EAB864A9-D621-7BF0-FD51-F6A510AE718A}"/>
                  </a:ext>
                </a:extLst>
              </p:cNvPr>
              <p:cNvCxnSpPr/>
              <p:nvPr/>
            </p:nvCxnSpPr>
            <p:spPr>
              <a:xfrm>
                <a:off x="0" y="2966484"/>
                <a:ext cx="380471" cy="0"/>
              </a:xfrm>
              <a:prstGeom prst="line">
                <a:avLst/>
              </a:prstGeom>
              <a:noFill/>
              <a:ln w="28575" cap="flat" cmpd="sng" algn="ctr">
                <a:solidFill>
                  <a:sysClr val="windowText" lastClr="000000"/>
                </a:solidFill>
                <a:prstDash val="solid"/>
                <a:miter lim="800000"/>
              </a:ln>
              <a:effectLst/>
            </p:spPr>
          </p:cxnSp>
          <p:cxnSp>
            <p:nvCxnSpPr>
              <p:cNvPr id="168" name="Straight Connector 167">
                <a:extLst>
                  <a:ext uri="{FF2B5EF4-FFF2-40B4-BE49-F238E27FC236}">
                    <a16:creationId xmlns:a16="http://schemas.microsoft.com/office/drawing/2014/main" id="{E1290E56-D5F8-9206-E428-DCD444F83A6D}"/>
                  </a:ext>
                </a:extLst>
              </p:cNvPr>
              <p:cNvCxnSpPr/>
              <p:nvPr/>
            </p:nvCxnSpPr>
            <p:spPr>
              <a:xfrm>
                <a:off x="0" y="3040912"/>
                <a:ext cx="226225" cy="0"/>
              </a:xfrm>
              <a:prstGeom prst="line">
                <a:avLst/>
              </a:prstGeom>
              <a:noFill/>
              <a:ln w="28575" cap="flat" cmpd="sng" algn="ctr">
                <a:solidFill>
                  <a:sysClr val="windowText" lastClr="000000"/>
                </a:solidFill>
                <a:prstDash val="solid"/>
                <a:miter lim="800000"/>
              </a:ln>
              <a:effectLst/>
            </p:spPr>
          </p:cxnSp>
          <p:cxnSp>
            <p:nvCxnSpPr>
              <p:cNvPr id="169" name="Straight Connector 168">
                <a:extLst>
                  <a:ext uri="{FF2B5EF4-FFF2-40B4-BE49-F238E27FC236}">
                    <a16:creationId xmlns:a16="http://schemas.microsoft.com/office/drawing/2014/main" id="{3797817B-78B5-26A4-1EAC-3D275CE13B02}"/>
                  </a:ext>
                </a:extLst>
              </p:cNvPr>
              <p:cNvCxnSpPr/>
              <p:nvPr/>
            </p:nvCxnSpPr>
            <p:spPr>
              <a:xfrm>
                <a:off x="0" y="3104707"/>
                <a:ext cx="226225" cy="0"/>
              </a:xfrm>
              <a:prstGeom prst="line">
                <a:avLst/>
              </a:prstGeom>
              <a:noFill/>
              <a:ln w="28575" cap="flat" cmpd="sng" algn="ctr">
                <a:solidFill>
                  <a:sysClr val="windowText" lastClr="000000"/>
                </a:solidFill>
                <a:prstDash val="solid"/>
                <a:miter lim="800000"/>
              </a:ln>
              <a:effectLst/>
            </p:spPr>
          </p:cxnSp>
          <p:cxnSp>
            <p:nvCxnSpPr>
              <p:cNvPr id="170" name="Straight Connector 169">
                <a:extLst>
                  <a:ext uri="{FF2B5EF4-FFF2-40B4-BE49-F238E27FC236}">
                    <a16:creationId xmlns:a16="http://schemas.microsoft.com/office/drawing/2014/main" id="{C39EE254-A110-CD97-D2EF-CB82A0A2FF9F}"/>
                  </a:ext>
                </a:extLst>
              </p:cNvPr>
              <p:cNvCxnSpPr/>
              <p:nvPr/>
            </p:nvCxnSpPr>
            <p:spPr>
              <a:xfrm>
                <a:off x="0" y="3232298"/>
                <a:ext cx="226225" cy="0"/>
              </a:xfrm>
              <a:prstGeom prst="line">
                <a:avLst/>
              </a:prstGeom>
              <a:noFill/>
              <a:ln w="28575" cap="flat" cmpd="sng" algn="ctr">
                <a:solidFill>
                  <a:sysClr val="windowText" lastClr="000000"/>
                </a:solidFill>
                <a:prstDash val="solid"/>
                <a:miter lim="800000"/>
              </a:ln>
              <a:effectLst/>
            </p:spPr>
          </p:cxnSp>
          <p:cxnSp>
            <p:nvCxnSpPr>
              <p:cNvPr id="171" name="Straight Connector 170">
                <a:extLst>
                  <a:ext uri="{FF2B5EF4-FFF2-40B4-BE49-F238E27FC236}">
                    <a16:creationId xmlns:a16="http://schemas.microsoft.com/office/drawing/2014/main" id="{D7D88F4C-C8BA-0EC1-D251-BB99BFF0D6DC}"/>
                  </a:ext>
                </a:extLst>
              </p:cNvPr>
              <p:cNvCxnSpPr/>
              <p:nvPr/>
            </p:nvCxnSpPr>
            <p:spPr>
              <a:xfrm>
                <a:off x="0" y="3498112"/>
                <a:ext cx="226225" cy="0"/>
              </a:xfrm>
              <a:prstGeom prst="line">
                <a:avLst/>
              </a:prstGeom>
              <a:noFill/>
              <a:ln w="28575" cap="flat" cmpd="sng" algn="ctr">
                <a:solidFill>
                  <a:sysClr val="windowText" lastClr="000000"/>
                </a:solidFill>
                <a:prstDash val="solid"/>
                <a:miter lim="800000"/>
              </a:ln>
              <a:effectLst/>
            </p:spPr>
          </p:cxnSp>
          <p:cxnSp>
            <p:nvCxnSpPr>
              <p:cNvPr id="172" name="Straight Connector 171">
                <a:extLst>
                  <a:ext uri="{FF2B5EF4-FFF2-40B4-BE49-F238E27FC236}">
                    <a16:creationId xmlns:a16="http://schemas.microsoft.com/office/drawing/2014/main" id="{8159EFBB-BA66-80A3-5245-6CFB4A3C9B98}"/>
                  </a:ext>
                </a:extLst>
              </p:cNvPr>
              <p:cNvCxnSpPr/>
              <p:nvPr/>
            </p:nvCxnSpPr>
            <p:spPr>
              <a:xfrm>
                <a:off x="0" y="3296093"/>
                <a:ext cx="380471" cy="0"/>
              </a:xfrm>
              <a:prstGeom prst="line">
                <a:avLst/>
              </a:prstGeom>
              <a:noFill/>
              <a:ln w="28575" cap="flat" cmpd="sng" algn="ctr">
                <a:solidFill>
                  <a:sysClr val="windowText" lastClr="000000"/>
                </a:solidFill>
                <a:prstDash val="solid"/>
                <a:miter lim="800000"/>
              </a:ln>
              <a:effectLst/>
            </p:spPr>
          </p:cxnSp>
          <p:cxnSp>
            <p:nvCxnSpPr>
              <p:cNvPr id="173" name="Straight Connector 172">
                <a:extLst>
                  <a:ext uri="{FF2B5EF4-FFF2-40B4-BE49-F238E27FC236}">
                    <a16:creationId xmlns:a16="http://schemas.microsoft.com/office/drawing/2014/main" id="{2FBC30C5-D1DB-4EBA-BF33-F7FD9A604483}"/>
                  </a:ext>
                </a:extLst>
              </p:cNvPr>
              <p:cNvCxnSpPr/>
              <p:nvPr/>
            </p:nvCxnSpPr>
            <p:spPr>
              <a:xfrm>
                <a:off x="0" y="3370521"/>
                <a:ext cx="226225" cy="0"/>
              </a:xfrm>
              <a:prstGeom prst="line">
                <a:avLst/>
              </a:prstGeom>
              <a:noFill/>
              <a:ln w="28575" cap="flat" cmpd="sng" algn="ctr">
                <a:solidFill>
                  <a:sysClr val="windowText" lastClr="000000"/>
                </a:solidFill>
                <a:prstDash val="solid"/>
                <a:miter lim="800000"/>
              </a:ln>
              <a:effectLst/>
            </p:spPr>
          </p:cxnSp>
          <p:cxnSp>
            <p:nvCxnSpPr>
              <p:cNvPr id="174" name="Straight Connector 173">
                <a:extLst>
                  <a:ext uri="{FF2B5EF4-FFF2-40B4-BE49-F238E27FC236}">
                    <a16:creationId xmlns:a16="http://schemas.microsoft.com/office/drawing/2014/main" id="{AD0F7DF4-8246-5D52-C3B6-2B9CBD3AA5BD}"/>
                  </a:ext>
                </a:extLst>
              </p:cNvPr>
              <p:cNvCxnSpPr/>
              <p:nvPr/>
            </p:nvCxnSpPr>
            <p:spPr>
              <a:xfrm>
                <a:off x="0" y="3434317"/>
                <a:ext cx="226225" cy="0"/>
              </a:xfrm>
              <a:prstGeom prst="line">
                <a:avLst/>
              </a:prstGeom>
              <a:noFill/>
              <a:ln w="28575" cap="flat" cmpd="sng" algn="ctr">
                <a:solidFill>
                  <a:sysClr val="windowText" lastClr="000000"/>
                </a:solidFill>
                <a:prstDash val="solid"/>
                <a:miter lim="800000"/>
              </a:ln>
              <a:effectLst/>
            </p:spPr>
          </p:cxnSp>
          <p:cxnSp>
            <p:nvCxnSpPr>
              <p:cNvPr id="175" name="Straight Connector 174">
                <a:extLst>
                  <a:ext uri="{FF2B5EF4-FFF2-40B4-BE49-F238E27FC236}">
                    <a16:creationId xmlns:a16="http://schemas.microsoft.com/office/drawing/2014/main" id="{587DF9E0-7863-0398-8DA2-FB5168E9385F}"/>
                  </a:ext>
                </a:extLst>
              </p:cNvPr>
              <p:cNvCxnSpPr/>
              <p:nvPr/>
            </p:nvCxnSpPr>
            <p:spPr>
              <a:xfrm>
                <a:off x="0" y="3561907"/>
                <a:ext cx="226225" cy="0"/>
              </a:xfrm>
              <a:prstGeom prst="line">
                <a:avLst/>
              </a:prstGeom>
              <a:noFill/>
              <a:ln w="28575" cap="flat" cmpd="sng" algn="ctr">
                <a:solidFill>
                  <a:sysClr val="windowText" lastClr="000000"/>
                </a:solidFill>
                <a:prstDash val="solid"/>
                <a:miter lim="800000"/>
              </a:ln>
              <a:effectLst/>
            </p:spPr>
          </p:cxnSp>
          <p:cxnSp>
            <p:nvCxnSpPr>
              <p:cNvPr id="176" name="Straight Connector 175">
                <a:extLst>
                  <a:ext uri="{FF2B5EF4-FFF2-40B4-BE49-F238E27FC236}">
                    <a16:creationId xmlns:a16="http://schemas.microsoft.com/office/drawing/2014/main" id="{09546634-DD76-4877-D587-46320F58B7EF}"/>
                  </a:ext>
                </a:extLst>
              </p:cNvPr>
              <p:cNvCxnSpPr/>
              <p:nvPr/>
            </p:nvCxnSpPr>
            <p:spPr>
              <a:xfrm>
                <a:off x="0" y="3827721"/>
                <a:ext cx="226225" cy="0"/>
              </a:xfrm>
              <a:prstGeom prst="line">
                <a:avLst/>
              </a:prstGeom>
              <a:noFill/>
              <a:ln w="28575" cap="flat" cmpd="sng" algn="ctr">
                <a:solidFill>
                  <a:sysClr val="windowText" lastClr="000000"/>
                </a:solidFill>
                <a:prstDash val="solid"/>
                <a:miter lim="800000"/>
              </a:ln>
              <a:effectLst/>
            </p:spPr>
          </p:cxnSp>
          <p:cxnSp>
            <p:nvCxnSpPr>
              <p:cNvPr id="177" name="Straight Connector 176">
                <a:extLst>
                  <a:ext uri="{FF2B5EF4-FFF2-40B4-BE49-F238E27FC236}">
                    <a16:creationId xmlns:a16="http://schemas.microsoft.com/office/drawing/2014/main" id="{297DF66A-23B6-8F72-1159-267D837807FA}"/>
                  </a:ext>
                </a:extLst>
              </p:cNvPr>
              <p:cNvCxnSpPr/>
              <p:nvPr/>
            </p:nvCxnSpPr>
            <p:spPr>
              <a:xfrm>
                <a:off x="0" y="3636335"/>
                <a:ext cx="380471" cy="0"/>
              </a:xfrm>
              <a:prstGeom prst="line">
                <a:avLst/>
              </a:prstGeom>
              <a:noFill/>
              <a:ln w="28575" cap="flat" cmpd="sng" algn="ctr">
                <a:solidFill>
                  <a:sysClr val="windowText" lastClr="000000"/>
                </a:solidFill>
                <a:prstDash val="solid"/>
                <a:miter lim="800000"/>
              </a:ln>
              <a:effectLst/>
            </p:spPr>
          </p:cxnSp>
          <p:cxnSp>
            <p:nvCxnSpPr>
              <p:cNvPr id="178" name="Straight Connector 177">
                <a:extLst>
                  <a:ext uri="{FF2B5EF4-FFF2-40B4-BE49-F238E27FC236}">
                    <a16:creationId xmlns:a16="http://schemas.microsoft.com/office/drawing/2014/main" id="{5DFEF240-200A-8FFC-B384-4972344B90B6}"/>
                  </a:ext>
                </a:extLst>
              </p:cNvPr>
              <p:cNvCxnSpPr/>
              <p:nvPr/>
            </p:nvCxnSpPr>
            <p:spPr>
              <a:xfrm>
                <a:off x="0" y="3700130"/>
                <a:ext cx="226225" cy="0"/>
              </a:xfrm>
              <a:prstGeom prst="line">
                <a:avLst/>
              </a:prstGeom>
              <a:noFill/>
              <a:ln w="28575" cap="flat" cmpd="sng" algn="ctr">
                <a:solidFill>
                  <a:sysClr val="windowText" lastClr="000000"/>
                </a:solidFill>
                <a:prstDash val="solid"/>
                <a:miter lim="800000"/>
              </a:ln>
              <a:effectLst/>
            </p:spPr>
          </p:cxnSp>
          <p:cxnSp>
            <p:nvCxnSpPr>
              <p:cNvPr id="179" name="Straight Connector 178">
                <a:extLst>
                  <a:ext uri="{FF2B5EF4-FFF2-40B4-BE49-F238E27FC236}">
                    <a16:creationId xmlns:a16="http://schemas.microsoft.com/office/drawing/2014/main" id="{80506146-B8BF-CD7D-9A19-F4EA08C11E2B}"/>
                  </a:ext>
                </a:extLst>
              </p:cNvPr>
              <p:cNvCxnSpPr/>
              <p:nvPr/>
            </p:nvCxnSpPr>
            <p:spPr>
              <a:xfrm>
                <a:off x="0" y="3763926"/>
                <a:ext cx="226225" cy="0"/>
              </a:xfrm>
              <a:prstGeom prst="line">
                <a:avLst/>
              </a:prstGeom>
              <a:noFill/>
              <a:ln w="28575" cap="flat" cmpd="sng" algn="ctr">
                <a:solidFill>
                  <a:sysClr val="windowText" lastClr="000000"/>
                </a:solidFill>
                <a:prstDash val="solid"/>
                <a:miter lim="800000"/>
              </a:ln>
              <a:effectLst/>
            </p:spPr>
          </p:cxnSp>
          <p:cxnSp>
            <p:nvCxnSpPr>
              <p:cNvPr id="180" name="Straight Connector 179">
                <a:extLst>
                  <a:ext uri="{FF2B5EF4-FFF2-40B4-BE49-F238E27FC236}">
                    <a16:creationId xmlns:a16="http://schemas.microsoft.com/office/drawing/2014/main" id="{F18E2E48-A8E8-E34D-2B6B-A29A996D1251}"/>
                  </a:ext>
                </a:extLst>
              </p:cNvPr>
              <p:cNvCxnSpPr/>
              <p:nvPr/>
            </p:nvCxnSpPr>
            <p:spPr>
              <a:xfrm>
                <a:off x="0" y="3902149"/>
                <a:ext cx="226225" cy="0"/>
              </a:xfrm>
              <a:prstGeom prst="line">
                <a:avLst/>
              </a:prstGeom>
              <a:noFill/>
              <a:ln w="28575" cap="flat" cmpd="sng" algn="ctr">
                <a:solidFill>
                  <a:sysClr val="windowText" lastClr="000000"/>
                </a:solidFill>
                <a:prstDash val="solid"/>
                <a:miter lim="800000"/>
              </a:ln>
              <a:effectLst/>
            </p:spPr>
          </p:cxnSp>
          <p:cxnSp>
            <p:nvCxnSpPr>
              <p:cNvPr id="181" name="Straight Connector 180">
                <a:extLst>
                  <a:ext uri="{FF2B5EF4-FFF2-40B4-BE49-F238E27FC236}">
                    <a16:creationId xmlns:a16="http://schemas.microsoft.com/office/drawing/2014/main" id="{A6F8BDE1-0429-F3FF-842A-E0D7856F3D4A}"/>
                  </a:ext>
                </a:extLst>
              </p:cNvPr>
              <p:cNvCxnSpPr/>
              <p:nvPr/>
            </p:nvCxnSpPr>
            <p:spPr>
              <a:xfrm>
                <a:off x="0" y="4157330"/>
                <a:ext cx="226225" cy="0"/>
              </a:xfrm>
              <a:prstGeom prst="line">
                <a:avLst/>
              </a:prstGeom>
              <a:noFill/>
              <a:ln w="28575" cap="flat" cmpd="sng" algn="ctr">
                <a:solidFill>
                  <a:sysClr val="windowText" lastClr="000000"/>
                </a:solidFill>
                <a:prstDash val="solid"/>
                <a:miter lim="800000"/>
              </a:ln>
              <a:effectLst/>
            </p:spPr>
          </p:cxnSp>
          <p:cxnSp>
            <p:nvCxnSpPr>
              <p:cNvPr id="182" name="Straight Connector 181">
                <a:extLst>
                  <a:ext uri="{FF2B5EF4-FFF2-40B4-BE49-F238E27FC236}">
                    <a16:creationId xmlns:a16="http://schemas.microsoft.com/office/drawing/2014/main" id="{DB4DBCD4-BCB4-A378-ADFD-58490EDC2234}"/>
                  </a:ext>
                </a:extLst>
              </p:cNvPr>
              <p:cNvCxnSpPr/>
              <p:nvPr/>
            </p:nvCxnSpPr>
            <p:spPr>
              <a:xfrm>
                <a:off x="0" y="3965944"/>
                <a:ext cx="380471" cy="0"/>
              </a:xfrm>
              <a:prstGeom prst="line">
                <a:avLst/>
              </a:prstGeom>
              <a:noFill/>
              <a:ln w="28575" cap="flat" cmpd="sng" algn="ctr">
                <a:solidFill>
                  <a:sysClr val="windowText" lastClr="000000"/>
                </a:solidFill>
                <a:prstDash val="solid"/>
                <a:miter lim="800000"/>
              </a:ln>
              <a:effectLst/>
            </p:spPr>
          </p:cxnSp>
          <p:cxnSp>
            <p:nvCxnSpPr>
              <p:cNvPr id="183" name="Straight Connector 182">
                <a:extLst>
                  <a:ext uri="{FF2B5EF4-FFF2-40B4-BE49-F238E27FC236}">
                    <a16:creationId xmlns:a16="http://schemas.microsoft.com/office/drawing/2014/main" id="{E31C8C20-15B7-B8AC-4C12-F231524B9D29}"/>
                  </a:ext>
                </a:extLst>
              </p:cNvPr>
              <p:cNvCxnSpPr/>
              <p:nvPr/>
            </p:nvCxnSpPr>
            <p:spPr>
              <a:xfrm>
                <a:off x="0" y="4029740"/>
                <a:ext cx="226225" cy="0"/>
              </a:xfrm>
              <a:prstGeom prst="line">
                <a:avLst/>
              </a:prstGeom>
              <a:noFill/>
              <a:ln w="28575" cap="flat" cmpd="sng" algn="ctr">
                <a:solidFill>
                  <a:sysClr val="windowText" lastClr="000000"/>
                </a:solidFill>
                <a:prstDash val="solid"/>
                <a:miter lim="800000"/>
              </a:ln>
              <a:effectLst/>
            </p:spPr>
          </p:cxnSp>
          <p:cxnSp>
            <p:nvCxnSpPr>
              <p:cNvPr id="184" name="Straight Connector 183">
                <a:extLst>
                  <a:ext uri="{FF2B5EF4-FFF2-40B4-BE49-F238E27FC236}">
                    <a16:creationId xmlns:a16="http://schemas.microsoft.com/office/drawing/2014/main" id="{1B350DEF-3937-7725-03F2-D1E0E0D1B5B6}"/>
                  </a:ext>
                </a:extLst>
              </p:cNvPr>
              <p:cNvCxnSpPr/>
              <p:nvPr/>
            </p:nvCxnSpPr>
            <p:spPr>
              <a:xfrm>
                <a:off x="0" y="4093535"/>
                <a:ext cx="226225" cy="0"/>
              </a:xfrm>
              <a:prstGeom prst="line">
                <a:avLst/>
              </a:prstGeom>
              <a:noFill/>
              <a:ln w="28575" cap="flat" cmpd="sng" algn="ctr">
                <a:solidFill>
                  <a:sysClr val="windowText" lastClr="000000"/>
                </a:solidFill>
                <a:prstDash val="solid"/>
                <a:miter lim="800000"/>
              </a:ln>
              <a:effectLst/>
            </p:spPr>
          </p:cxnSp>
          <p:cxnSp>
            <p:nvCxnSpPr>
              <p:cNvPr id="185" name="Straight Connector 184">
                <a:extLst>
                  <a:ext uri="{FF2B5EF4-FFF2-40B4-BE49-F238E27FC236}">
                    <a16:creationId xmlns:a16="http://schemas.microsoft.com/office/drawing/2014/main" id="{AE251538-9165-F7B8-3B6A-DCD9FB849814}"/>
                  </a:ext>
                </a:extLst>
              </p:cNvPr>
              <p:cNvCxnSpPr/>
              <p:nvPr/>
            </p:nvCxnSpPr>
            <p:spPr>
              <a:xfrm>
                <a:off x="0" y="4231758"/>
                <a:ext cx="226225" cy="0"/>
              </a:xfrm>
              <a:prstGeom prst="line">
                <a:avLst/>
              </a:prstGeom>
              <a:noFill/>
              <a:ln w="28575" cap="flat" cmpd="sng" algn="ctr">
                <a:solidFill>
                  <a:sysClr val="windowText" lastClr="000000"/>
                </a:solidFill>
                <a:prstDash val="solid"/>
                <a:miter lim="800000"/>
              </a:ln>
              <a:effectLst/>
            </p:spPr>
          </p:cxnSp>
          <p:cxnSp>
            <p:nvCxnSpPr>
              <p:cNvPr id="186" name="Straight Connector 185">
                <a:extLst>
                  <a:ext uri="{FF2B5EF4-FFF2-40B4-BE49-F238E27FC236}">
                    <a16:creationId xmlns:a16="http://schemas.microsoft.com/office/drawing/2014/main" id="{88F83F5A-089F-FBA0-BCA4-BD377FD36186}"/>
                  </a:ext>
                </a:extLst>
              </p:cNvPr>
              <p:cNvCxnSpPr/>
              <p:nvPr/>
            </p:nvCxnSpPr>
            <p:spPr>
              <a:xfrm>
                <a:off x="0" y="4497572"/>
                <a:ext cx="226225" cy="0"/>
              </a:xfrm>
              <a:prstGeom prst="line">
                <a:avLst/>
              </a:prstGeom>
              <a:noFill/>
              <a:ln w="28575" cap="flat" cmpd="sng" algn="ctr">
                <a:solidFill>
                  <a:sysClr val="windowText" lastClr="000000"/>
                </a:solidFill>
                <a:prstDash val="solid"/>
                <a:miter lim="800000"/>
              </a:ln>
              <a:effectLst/>
            </p:spPr>
          </p:cxnSp>
          <p:cxnSp>
            <p:nvCxnSpPr>
              <p:cNvPr id="187" name="Straight Connector 186">
                <a:extLst>
                  <a:ext uri="{FF2B5EF4-FFF2-40B4-BE49-F238E27FC236}">
                    <a16:creationId xmlns:a16="http://schemas.microsoft.com/office/drawing/2014/main" id="{38BFD562-3B1C-335B-0F77-38448EC2BFAB}"/>
                  </a:ext>
                </a:extLst>
              </p:cNvPr>
              <p:cNvCxnSpPr/>
              <p:nvPr/>
            </p:nvCxnSpPr>
            <p:spPr>
              <a:xfrm>
                <a:off x="0" y="4295554"/>
                <a:ext cx="380471" cy="0"/>
              </a:xfrm>
              <a:prstGeom prst="line">
                <a:avLst/>
              </a:prstGeom>
              <a:noFill/>
              <a:ln w="28575" cap="flat" cmpd="sng" algn="ctr">
                <a:solidFill>
                  <a:sysClr val="windowText" lastClr="000000"/>
                </a:solidFill>
                <a:prstDash val="solid"/>
                <a:miter lim="800000"/>
              </a:ln>
              <a:effectLst/>
            </p:spPr>
          </p:cxnSp>
          <p:cxnSp>
            <p:nvCxnSpPr>
              <p:cNvPr id="188" name="Straight Connector 187">
                <a:extLst>
                  <a:ext uri="{FF2B5EF4-FFF2-40B4-BE49-F238E27FC236}">
                    <a16:creationId xmlns:a16="http://schemas.microsoft.com/office/drawing/2014/main" id="{2E3D0A11-382E-553E-839A-6F56B63B6080}"/>
                  </a:ext>
                </a:extLst>
              </p:cNvPr>
              <p:cNvCxnSpPr/>
              <p:nvPr/>
            </p:nvCxnSpPr>
            <p:spPr>
              <a:xfrm>
                <a:off x="0" y="4359349"/>
                <a:ext cx="226225" cy="0"/>
              </a:xfrm>
              <a:prstGeom prst="line">
                <a:avLst/>
              </a:prstGeom>
              <a:noFill/>
              <a:ln w="28575" cap="flat" cmpd="sng" algn="ctr">
                <a:solidFill>
                  <a:sysClr val="windowText" lastClr="000000"/>
                </a:solidFill>
                <a:prstDash val="solid"/>
                <a:miter lim="800000"/>
              </a:ln>
              <a:effectLst/>
            </p:spPr>
          </p:cxnSp>
          <p:cxnSp>
            <p:nvCxnSpPr>
              <p:cNvPr id="189" name="Straight Connector 188">
                <a:extLst>
                  <a:ext uri="{FF2B5EF4-FFF2-40B4-BE49-F238E27FC236}">
                    <a16:creationId xmlns:a16="http://schemas.microsoft.com/office/drawing/2014/main" id="{C9A18B7A-E862-73F7-7167-325149AD47E8}"/>
                  </a:ext>
                </a:extLst>
              </p:cNvPr>
              <p:cNvCxnSpPr/>
              <p:nvPr/>
            </p:nvCxnSpPr>
            <p:spPr>
              <a:xfrm>
                <a:off x="0" y="4423144"/>
                <a:ext cx="226225" cy="0"/>
              </a:xfrm>
              <a:prstGeom prst="line">
                <a:avLst/>
              </a:prstGeom>
              <a:noFill/>
              <a:ln w="28575" cap="flat" cmpd="sng" algn="ctr">
                <a:solidFill>
                  <a:sysClr val="windowText" lastClr="000000"/>
                </a:solidFill>
                <a:prstDash val="solid"/>
                <a:miter lim="800000"/>
              </a:ln>
              <a:effectLst/>
            </p:spPr>
          </p:cxnSp>
          <p:cxnSp>
            <p:nvCxnSpPr>
              <p:cNvPr id="190" name="Straight Connector 189">
                <a:extLst>
                  <a:ext uri="{FF2B5EF4-FFF2-40B4-BE49-F238E27FC236}">
                    <a16:creationId xmlns:a16="http://schemas.microsoft.com/office/drawing/2014/main" id="{31C925C0-9EBE-DC73-4FA5-B0E952AFAEF8}"/>
                  </a:ext>
                </a:extLst>
              </p:cNvPr>
              <p:cNvCxnSpPr/>
              <p:nvPr/>
            </p:nvCxnSpPr>
            <p:spPr>
              <a:xfrm>
                <a:off x="0" y="4561368"/>
                <a:ext cx="226225" cy="0"/>
              </a:xfrm>
              <a:prstGeom prst="line">
                <a:avLst/>
              </a:prstGeom>
              <a:noFill/>
              <a:ln w="28575" cap="flat" cmpd="sng" algn="ctr">
                <a:solidFill>
                  <a:sysClr val="windowText" lastClr="000000"/>
                </a:solidFill>
                <a:prstDash val="solid"/>
                <a:miter lim="800000"/>
              </a:ln>
              <a:effectLst/>
            </p:spPr>
          </p:cxnSp>
          <p:cxnSp>
            <p:nvCxnSpPr>
              <p:cNvPr id="191" name="Straight Connector 190">
                <a:extLst>
                  <a:ext uri="{FF2B5EF4-FFF2-40B4-BE49-F238E27FC236}">
                    <a16:creationId xmlns:a16="http://schemas.microsoft.com/office/drawing/2014/main" id="{89FB04E5-4FBC-FAAB-7E14-A79FBAD308B5}"/>
                  </a:ext>
                </a:extLst>
              </p:cNvPr>
              <p:cNvCxnSpPr/>
              <p:nvPr/>
            </p:nvCxnSpPr>
            <p:spPr>
              <a:xfrm>
                <a:off x="0" y="4816549"/>
                <a:ext cx="226225" cy="0"/>
              </a:xfrm>
              <a:prstGeom prst="line">
                <a:avLst/>
              </a:prstGeom>
              <a:noFill/>
              <a:ln w="28575" cap="flat" cmpd="sng" algn="ctr">
                <a:solidFill>
                  <a:sysClr val="windowText" lastClr="000000"/>
                </a:solidFill>
                <a:prstDash val="solid"/>
                <a:miter lim="800000"/>
              </a:ln>
              <a:effectLst/>
            </p:spPr>
          </p:cxnSp>
          <p:cxnSp>
            <p:nvCxnSpPr>
              <p:cNvPr id="192" name="Straight Connector 191">
                <a:extLst>
                  <a:ext uri="{FF2B5EF4-FFF2-40B4-BE49-F238E27FC236}">
                    <a16:creationId xmlns:a16="http://schemas.microsoft.com/office/drawing/2014/main" id="{3318A1D2-3EA3-21B3-8B81-E626E2279205}"/>
                  </a:ext>
                </a:extLst>
              </p:cNvPr>
              <p:cNvCxnSpPr/>
              <p:nvPr/>
            </p:nvCxnSpPr>
            <p:spPr>
              <a:xfrm>
                <a:off x="0" y="4614530"/>
                <a:ext cx="380471" cy="0"/>
              </a:xfrm>
              <a:prstGeom prst="line">
                <a:avLst/>
              </a:prstGeom>
              <a:noFill/>
              <a:ln w="28575" cap="flat" cmpd="sng" algn="ctr">
                <a:solidFill>
                  <a:sysClr val="windowText" lastClr="000000"/>
                </a:solidFill>
                <a:prstDash val="solid"/>
                <a:miter lim="800000"/>
              </a:ln>
              <a:effectLst/>
            </p:spPr>
          </p:cxnSp>
          <p:cxnSp>
            <p:nvCxnSpPr>
              <p:cNvPr id="193" name="Straight Connector 192">
                <a:extLst>
                  <a:ext uri="{FF2B5EF4-FFF2-40B4-BE49-F238E27FC236}">
                    <a16:creationId xmlns:a16="http://schemas.microsoft.com/office/drawing/2014/main" id="{09396AEA-173D-F918-38E9-274260B41B40}"/>
                  </a:ext>
                </a:extLst>
              </p:cNvPr>
              <p:cNvCxnSpPr/>
              <p:nvPr/>
            </p:nvCxnSpPr>
            <p:spPr>
              <a:xfrm>
                <a:off x="0" y="4688958"/>
                <a:ext cx="226225" cy="0"/>
              </a:xfrm>
              <a:prstGeom prst="line">
                <a:avLst/>
              </a:prstGeom>
              <a:noFill/>
              <a:ln w="28575" cap="flat" cmpd="sng" algn="ctr">
                <a:solidFill>
                  <a:sysClr val="windowText" lastClr="000000"/>
                </a:solidFill>
                <a:prstDash val="solid"/>
                <a:miter lim="800000"/>
              </a:ln>
              <a:effectLst/>
            </p:spPr>
          </p:cxnSp>
          <p:cxnSp>
            <p:nvCxnSpPr>
              <p:cNvPr id="194" name="Straight Connector 193">
                <a:extLst>
                  <a:ext uri="{FF2B5EF4-FFF2-40B4-BE49-F238E27FC236}">
                    <a16:creationId xmlns:a16="http://schemas.microsoft.com/office/drawing/2014/main" id="{7017415D-2FC5-884A-BB0F-F05E6992B626}"/>
                  </a:ext>
                </a:extLst>
              </p:cNvPr>
              <p:cNvCxnSpPr/>
              <p:nvPr/>
            </p:nvCxnSpPr>
            <p:spPr>
              <a:xfrm>
                <a:off x="0" y="4752754"/>
                <a:ext cx="226225" cy="0"/>
              </a:xfrm>
              <a:prstGeom prst="line">
                <a:avLst/>
              </a:prstGeom>
              <a:noFill/>
              <a:ln w="28575" cap="flat" cmpd="sng" algn="ctr">
                <a:solidFill>
                  <a:sysClr val="windowText" lastClr="000000"/>
                </a:solidFill>
                <a:prstDash val="solid"/>
                <a:miter lim="800000"/>
              </a:ln>
              <a:effectLst/>
            </p:spPr>
          </p:cxnSp>
          <p:cxnSp>
            <p:nvCxnSpPr>
              <p:cNvPr id="195" name="Straight Connector 194">
                <a:extLst>
                  <a:ext uri="{FF2B5EF4-FFF2-40B4-BE49-F238E27FC236}">
                    <a16:creationId xmlns:a16="http://schemas.microsoft.com/office/drawing/2014/main" id="{F94BF738-DE10-EA11-63F1-1BABB7D2A65C}"/>
                  </a:ext>
                </a:extLst>
              </p:cNvPr>
              <p:cNvCxnSpPr/>
              <p:nvPr/>
            </p:nvCxnSpPr>
            <p:spPr>
              <a:xfrm>
                <a:off x="0" y="4880344"/>
                <a:ext cx="226225" cy="0"/>
              </a:xfrm>
              <a:prstGeom prst="line">
                <a:avLst/>
              </a:prstGeom>
              <a:noFill/>
              <a:ln w="28575" cap="flat" cmpd="sng" algn="ctr">
                <a:solidFill>
                  <a:sysClr val="windowText" lastClr="000000"/>
                </a:solidFill>
                <a:prstDash val="solid"/>
                <a:miter lim="800000"/>
              </a:ln>
              <a:effectLst/>
            </p:spPr>
          </p:cxnSp>
          <p:cxnSp>
            <p:nvCxnSpPr>
              <p:cNvPr id="196" name="Straight Connector 195">
                <a:extLst>
                  <a:ext uri="{FF2B5EF4-FFF2-40B4-BE49-F238E27FC236}">
                    <a16:creationId xmlns:a16="http://schemas.microsoft.com/office/drawing/2014/main" id="{9DB87D4B-2EB7-0BEF-1632-B5FA19C128D5}"/>
                  </a:ext>
                </a:extLst>
              </p:cNvPr>
              <p:cNvCxnSpPr/>
              <p:nvPr/>
            </p:nvCxnSpPr>
            <p:spPr>
              <a:xfrm>
                <a:off x="0" y="5146158"/>
                <a:ext cx="226225" cy="0"/>
              </a:xfrm>
              <a:prstGeom prst="line">
                <a:avLst/>
              </a:prstGeom>
              <a:noFill/>
              <a:ln w="28575" cap="flat" cmpd="sng" algn="ctr">
                <a:solidFill>
                  <a:sysClr val="windowText" lastClr="000000"/>
                </a:solidFill>
                <a:prstDash val="solid"/>
                <a:miter lim="800000"/>
              </a:ln>
              <a:effectLst/>
            </p:spPr>
          </p:cxnSp>
          <p:cxnSp>
            <p:nvCxnSpPr>
              <p:cNvPr id="197" name="Straight Connector 196">
                <a:extLst>
                  <a:ext uri="{FF2B5EF4-FFF2-40B4-BE49-F238E27FC236}">
                    <a16:creationId xmlns:a16="http://schemas.microsoft.com/office/drawing/2014/main" id="{42EBFC18-4172-B2BD-30DC-87DB2B10467F}"/>
                  </a:ext>
                </a:extLst>
              </p:cNvPr>
              <p:cNvCxnSpPr/>
              <p:nvPr/>
            </p:nvCxnSpPr>
            <p:spPr>
              <a:xfrm>
                <a:off x="0" y="4954772"/>
                <a:ext cx="380471" cy="0"/>
              </a:xfrm>
              <a:prstGeom prst="line">
                <a:avLst/>
              </a:prstGeom>
              <a:noFill/>
              <a:ln w="28575" cap="flat" cmpd="sng" algn="ctr">
                <a:solidFill>
                  <a:sysClr val="windowText" lastClr="000000"/>
                </a:solidFill>
                <a:prstDash val="solid"/>
                <a:miter lim="800000"/>
              </a:ln>
              <a:effectLst/>
            </p:spPr>
          </p:cxnSp>
          <p:cxnSp>
            <p:nvCxnSpPr>
              <p:cNvPr id="198" name="Straight Connector 197">
                <a:extLst>
                  <a:ext uri="{FF2B5EF4-FFF2-40B4-BE49-F238E27FC236}">
                    <a16:creationId xmlns:a16="http://schemas.microsoft.com/office/drawing/2014/main" id="{B6056CB3-F8E9-8267-6FE8-6FB56056D3AB}"/>
                  </a:ext>
                </a:extLst>
              </p:cNvPr>
              <p:cNvCxnSpPr/>
              <p:nvPr/>
            </p:nvCxnSpPr>
            <p:spPr>
              <a:xfrm>
                <a:off x="0" y="5018568"/>
                <a:ext cx="226225" cy="0"/>
              </a:xfrm>
              <a:prstGeom prst="line">
                <a:avLst/>
              </a:prstGeom>
              <a:noFill/>
              <a:ln w="28575" cap="flat" cmpd="sng" algn="ctr">
                <a:solidFill>
                  <a:sysClr val="windowText" lastClr="000000"/>
                </a:solidFill>
                <a:prstDash val="solid"/>
                <a:miter lim="800000"/>
              </a:ln>
              <a:effectLst/>
            </p:spPr>
          </p:cxnSp>
          <p:cxnSp>
            <p:nvCxnSpPr>
              <p:cNvPr id="199" name="Straight Connector 198">
                <a:extLst>
                  <a:ext uri="{FF2B5EF4-FFF2-40B4-BE49-F238E27FC236}">
                    <a16:creationId xmlns:a16="http://schemas.microsoft.com/office/drawing/2014/main" id="{4D401A50-3001-DC34-E0C9-428AA7BFE71C}"/>
                  </a:ext>
                </a:extLst>
              </p:cNvPr>
              <p:cNvCxnSpPr/>
              <p:nvPr/>
            </p:nvCxnSpPr>
            <p:spPr>
              <a:xfrm>
                <a:off x="0" y="5092996"/>
                <a:ext cx="226225" cy="0"/>
              </a:xfrm>
              <a:prstGeom prst="line">
                <a:avLst/>
              </a:prstGeom>
              <a:noFill/>
              <a:ln w="28575" cap="flat" cmpd="sng" algn="ctr">
                <a:solidFill>
                  <a:sysClr val="windowText" lastClr="000000"/>
                </a:solidFill>
                <a:prstDash val="solid"/>
                <a:miter lim="800000"/>
              </a:ln>
              <a:effectLst/>
            </p:spPr>
          </p:cxnSp>
          <p:cxnSp>
            <p:nvCxnSpPr>
              <p:cNvPr id="200" name="Straight Connector 199">
                <a:extLst>
                  <a:ext uri="{FF2B5EF4-FFF2-40B4-BE49-F238E27FC236}">
                    <a16:creationId xmlns:a16="http://schemas.microsoft.com/office/drawing/2014/main" id="{EC041568-3DA5-367D-40C4-E26990889F11}"/>
                  </a:ext>
                </a:extLst>
              </p:cNvPr>
              <p:cNvCxnSpPr/>
              <p:nvPr/>
            </p:nvCxnSpPr>
            <p:spPr>
              <a:xfrm>
                <a:off x="0" y="5220586"/>
                <a:ext cx="226225" cy="0"/>
              </a:xfrm>
              <a:prstGeom prst="line">
                <a:avLst/>
              </a:prstGeom>
              <a:noFill/>
              <a:ln w="28575" cap="flat" cmpd="sng" algn="ctr">
                <a:solidFill>
                  <a:sysClr val="windowText" lastClr="000000"/>
                </a:solidFill>
                <a:prstDash val="solid"/>
                <a:miter lim="800000"/>
              </a:ln>
              <a:effectLst/>
            </p:spPr>
          </p:cxnSp>
          <p:cxnSp>
            <p:nvCxnSpPr>
              <p:cNvPr id="201" name="Straight Connector 200">
                <a:extLst>
                  <a:ext uri="{FF2B5EF4-FFF2-40B4-BE49-F238E27FC236}">
                    <a16:creationId xmlns:a16="http://schemas.microsoft.com/office/drawing/2014/main" id="{12558FB8-923D-E555-4AE0-B2968A3359EC}"/>
                  </a:ext>
                </a:extLst>
              </p:cNvPr>
              <p:cNvCxnSpPr/>
              <p:nvPr/>
            </p:nvCxnSpPr>
            <p:spPr>
              <a:xfrm>
                <a:off x="0" y="861237"/>
                <a:ext cx="27421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2" name="Straight Connector 201">
                <a:extLst>
                  <a:ext uri="{FF2B5EF4-FFF2-40B4-BE49-F238E27FC236}">
                    <a16:creationId xmlns:a16="http://schemas.microsoft.com/office/drawing/2014/main" id="{983FE925-C7E5-6866-9B59-72FB4039EF26}"/>
                  </a:ext>
                </a:extLst>
              </p:cNvPr>
              <p:cNvCxnSpPr/>
              <p:nvPr/>
            </p:nvCxnSpPr>
            <p:spPr>
              <a:xfrm>
                <a:off x="0" y="669851"/>
                <a:ext cx="46117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3" name="Straight Connector 202">
                <a:extLst>
                  <a:ext uri="{FF2B5EF4-FFF2-40B4-BE49-F238E27FC236}">
                    <a16:creationId xmlns:a16="http://schemas.microsoft.com/office/drawing/2014/main" id="{1370C225-C8F5-BFE0-32C9-D2A1273F3A91}"/>
                  </a:ext>
                </a:extLst>
              </p:cNvPr>
              <p:cNvCxnSpPr/>
              <p:nvPr/>
            </p:nvCxnSpPr>
            <p:spPr>
              <a:xfrm>
                <a:off x="0" y="72301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4" name="Straight Connector 203">
                <a:extLst>
                  <a:ext uri="{FF2B5EF4-FFF2-40B4-BE49-F238E27FC236}">
                    <a16:creationId xmlns:a16="http://schemas.microsoft.com/office/drawing/2014/main" id="{63094AF5-EB02-9356-FA74-071572B6330F}"/>
                  </a:ext>
                </a:extLst>
              </p:cNvPr>
              <p:cNvCxnSpPr/>
              <p:nvPr/>
            </p:nvCxnSpPr>
            <p:spPr>
              <a:xfrm>
                <a:off x="0" y="786810"/>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5" name="Straight Connector 204">
                <a:extLst>
                  <a:ext uri="{FF2B5EF4-FFF2-40B4-BE49-F238E27FC236}">
                    <a16:creationId xmlns:a16="http://schemas.microsoft.com/office/drawing/2014/main" id="{A265BF71-E0BA-E178-CD1C-B818A10ACA0C}"/>
                  </a:ext>
                </a:extLst>
              </p:cNvPr>
              <p:cNvCxnSpPr/>
              <p:nvPr/>
            </p:nvCxnSpPr>
            <p:spPr>
              <a:xfrm>
                <a:off x="0" y="925033"/>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6" name="Straight Connector 205">
                <a:extLst>
                  <a:ext uri="{FF2B5EF4-FFF2-40B4-BE49-F238E27FC236}">
                    <a16:creationId xmlns:a16="http://schemas.microsoft.com/office/drawing/2014/main" id="{75674A02-667E-056F-6F3F-C602A7186C3E}"/>
                  </a:ext>
                </a:extLst>
              </p:cNvPr>
              <p:cNvCxnSpPr/>
              <p:nvPr/>
            </p:nvCxnSpPr>
            <p:spPr>
              <a:xfrm>
                <a:off x="0" y="191386"/>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7" name="Straight Connector 206">
                <a:extLst>
                  <a:ext uri="{FF2B5EF4-FFF2-40B4-BE49-F238E27FC236}">
                    <a16:creationId xmlns:a16="http://schemas.microsoft.com/office/drawing/2014/main" id="{E64AC047-0840-1DD0-0CBD-CDA0ADBB8641}"/>
                  </a:ext>
                </a:extLst>
              </p:cNvPr>
              <p:cNvCxnSpPr/>
              <p:nvPr/>
            </p:nvCxnSpPr>
            <p:spPr>
              <a:xfrm>
                <a:off x="0" y="26581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8" name="Straight Connector 207">
                <a:extLst>
                  <a:ext uri="{FF2B5EF4-FFF2-40B4-BE49-F238E27FC236}">
                    <a16:creationId xmlns:a16="http://schemas.microsoft.com/office/drawing/2014/main" id="{687AAD25-1CF3-8B35-6D28-05ACFE64EF9F}"/>
                  </a:ext>
                </a:extLst>
              </p:cNvPr>
              <p:cNvCxnSpPr/>
              <p:nvPr/>
            </p:nvCxnSpPr>
            <p:spPr>
              <a:xfrm>
                <a:off x="0" y="0"/>
                <a:ext cx="46059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65A9C005-386F-37FB-6C23-A5024CADFB4D}"/>
                  </a:ext>
                </a:extLst>
              </p:cNvPr>
              <p:cNvCxnSpPr/>
              <p:nvPr/>
            </p:nvCxnSpPr>
            <p:spPr>
              <a:xfrm>
                <a:off x="0" y="74428"/>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87BD402C-4683-7680-FE2F-00524487BEDE}"/>
                  </a:ext>
                </a:extLst>
              </p:cNvPr>
              <p:cNvCxnSpPr/>
              <p:nvPr/>
            </p:nvCxnSpPr>
            <p:spPr>
              <a:xfrm>
                <a:off x="0" y="13822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1" name="Straight Connector 210">
                <a:extLst>
                  <a:ext uri="{FF2B5EF4-FFF2-40B4-BE49-F238E27FC236}">
                    <a16:creationId xmlns:a16="http://schemas.microsoft.com/office/drawing/2014/main" id="{E3CB0805-7F1F-D6A9-E2B1-38B2812B0929}"/>
                  </a:ext>
                </a:extLst>
              </p:cNvPr>
              <p:cNvCxnSpPr/>
              <p:nvPr/>
            </p:nvCxnSpPr>
            <p:spPr>
              <a:xfrm>
                <a:off x="0" y="531628"/>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2" name="Straight Connector 211">
                <a:extLst>
                  <a:ext uri="{FF2B5EF4-FFF2-40B4-BE49-F238E27FC236}">
                    <a16:creationId xmlns:a16="http://schemas.microsoft.com/office/drawing/2014/main" id="{250997A4-1280-59BF-73A5-E37CE6260091}"/>
                  </a:ext>
                </a:extLst>
              </p:cNvPr>
              <p:cNvCxnSpPr/>
              <p:nvPr/>
            </p:nvCxnSpPr>
            <p:spPr>
              <a:xfrm>
                <a:off x="0" y="329610"/>
                <a:ext cx="46059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3" name="Straight Connector 212">
                <a:extLst>
                  <a:ext uri="{FF2B5EF4-FFF2-40B4-BE49-F238E27FC236}">
                    <a16:creationId xmlns:a16="http://schemas.microsoft.com/office/drawing/2014/main" id="{2B76EB43-EDC5-DBB8-84DE-52BA2FE7CCF0}"/>
                  </a:ext>
                </a:extLst>
              </p:cNvPr>
              <p:cNvCxnSpPr/>
              <p:nvPr/>
            </p:nvCxnSpPr>
            <p:spPr>
              <a:xfrm>
                <a:off x="0" y="404037"/>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4" name="Straight Connector 213">
                <a:extLst>
                  <a:ext uri="{FF2B5EF4-FFF2-40B4-BE49-F238E27FC236}">
                    <a16:creationId xmlns:a16="http://schemas.microsoft.com/office/drawing/2014/main" id="{FE0A63B4-5393-7C08-A7E2-94794EED2BB0}"/>
                  </a:ext>
                </a:extLst>
              </p:cNvPr>
              <p:cNvCxnSpPr/>
              <p:nvPr/>
            </p:nvCxnSpPr>
            <p:spPr>
              <a:xfrm>
                <a:off x="0" y="457200"/>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5" name="Straight Connector 214">
                <a:extLst>
                  <a:ext uri="{FF2B5EF4-FFF2-40B4-BE49-F238E27FC236}">
                    <a16:creationId xmlns:a16="http://schemas.microsoft.com/office/drawing/2014/main" id="{C89A078D-83B0-628E-35C6-1C4BE4E03C8A}"/>
                  </a:ext>
                </a:extLst>
              </p:cNvPr>
              <p:cNvCxnSpPr/>
              <p:nvPr/>
            </p:nvCxnSpPr>
            <p:spPr>
              <a:xfrm>
                <a:off x="0" y="595424"/>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6" name="Straight Connector 215">
                <a:extLst>
                  <a:ext uri="{FF2B5EF4-FFF2-40B4-BE49-F238E27FC236}">
                    <a16:creationId xmlns:a16="http://schemas.microsoft.com/office/drawing/2014/main" id="{B18DB480-0B74-EA02-99FF-FF10E63DC4A6}"/>
                  </a:ext>
                </a:extLst>
              </p:cNvPr>
              <p:cNvCxnSpPr/>
              <p:nvPr/>
            </p:nvCxnSpPr>
            <p:spPr>
              <a:xfrm>
                <a:off x="0" y="5816010"/>
                <a:ext cx="27421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7" name="Straight Connector 216">
                <a:extLst>
                  <a:ext uri="{FF2B5EF4-FFF2-40B4-BE49-F238E27FC236}">
                    <a16:creationId xmlns:a16="http://schemas.microsoft.com/office/drawing/2014/main" id="{8D126D67-9FEA-81CB-DA3A-27148A8B8CE1}"/>
                  </a:ext>
                </a:extLst>
              </p:cNvPr>
              <p:cNvCxnSpPr/>
              <p:nvPr/>
            </p:nvCxnSpPr>
            <p:spPr>
              <a:xfrm>
                <a:off x="0" y="5613991"/>
                <a:ext cx="461176"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8" name="Straight Connector 217">
                <a:extLst>
                  <a:ext uri="{FF2B5EF4-FFF2-40B4-BE49-F238E27FC236}">
                    <a16:creationId xmlns:a16="http://schemas.microsoft.com/office/drawing/2014/main" id="{C90EDEA1-C3E7-406C-951B-642AAB66A997}"/>
                  </a:ext>
                </a:extLst>
              </p:cNvPr>
              <p:cNvCxnSpPr/>
              <p:nvPr/>
            </p:nvCxnSpPr>
            <p:spPr>
              <a:xfrm>
                <a:off x="0" y="5677786"/>
                <a:ext cx="27421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9" name="Straight Connector 218">
                <a:extLst>
                  <a:ext uri="{FF2B5EF4-FFF2-40B4-BE49-F238E27FC236}">
                    <a16:creationId xmlns:a16="http://schemas.microsoft.com/office/drawing/2014/main" id="{E5143490-A1D0-84FB-F8E3-883EDC6FD79F}"/>
                  </a:ext>
                </a:extLst>
              </p:cNvPr>
              <p:cNvCxnSpPr/>
              <p:nvPr/>
            </p:nvCxnSpPr>
            <p:spPr>
              <a:xfrm>
                <a:off x="0" y="5741582"/>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20" name="Straight Connector 219">
                <a:extLst>
                  <a:ext uri="{FF2B5EF4-FFF2-40B4-BE49-F238E27FC236}">
                    <a16:creationId xmlns:a16="http://schemas.microsoft.com/office/drawing/2014/main" id="{FAD5D9F9-046D-DD38-6A96-339D5F6BE4C5}"/>
                  </a:ext>
                </a:extLst>
              </p:cNvPr>
              <p:cNvCxnSpPr/>
              <p:nvPr/>
            </p:nvCxnSpPr>
            <p:spPr>
              <a:xfrm>
                <a:off x="0" y="5879805"/>
                <a:ext cx="273963"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sp>
        <p:nvSpPr>
          <p:cNvPr id="225" name="TextBox 224">
            <a:extLst>
              <a:ext uri="{FF2B5EF4-FFF2-40B4-BE49-F238E27FC236}">
                <a16:creationId xmlns:a16="http://schemas.microsoft.com/office/drawing/2014/main" id="{D9467776-9446-E213-5032-622EE0783526}"/>
              </a:ext>
            </a:extLst>
          </p:cNvPr>
          <p:cNvSpPr txBox="1"/>
          <p:nvPr/>
        </p:nvSpPr>
        <p:spPr>
          <a:xfrm>
            <a:off x="1682432" y="4620914"/>
            <a:ext cx="1779639" cy="369332"/>
          </a:xfrm>
          <a:prstGeom prst="rect">
            <a:avLst/>
          </a:prstGeom>
          <a:solidFill>
            <a:schemeClr val="bg1"/>
          </a:solidFill>
          <a:ln>
            <a:solidFill>
              <a:schemeClr val="tx1"/>
            </a:solidFill>
          </a:ln>
        </p:spPr>
        <p:txBody>
          <a:bodyPr wrap="square" rtlCol="0">
            <a:spAutoFit/>
          </a:bodyPr>
          <a:lstStyle/>
          <a:p>
            <a:r>
              <a:rPr lang="en-US" dirty="0"/>
              <a:t>41F and below</a:t>
            </a:r>
          </a:p>
        </p:txBody>
      </p:sp>
      <p:sp>
        <p:nvSpPr>
          <p:cNvPr id="226" name="TextBox 225">
            <a:extLst>
              <a:ext uri="{FF2B5EF4-FFF2-40B4-BE49-F238E27FC236}">
                <a16:creationId xmlns:a16="http://schemas.microsoft.com/office/drawing/2014/main" id="{D36CC7A0-D284-4F7B-33E3-B63EB3483C29}"/>
              </a:ext>
            </a:extLst>
          </p:cNvPr>
          <p:cNvSpPr txBox="1"/>
          <p:nvPr/>
        </p:nvSpPr>
        <p:spPr>
          <a:xfrm>
            <a:off x="1682432" y="2631031"/>
            <a:ext cx="1779639" cy="369332"/>
          </a:xfrm>
          <a:prstGeom prst="rect">
            <a:avLst/>
          </a:prstGeom>
          <a:solidFill>
            <a:schemeClr val="bg1"/>
          </a:solidFill>
          <a:ln>
            <a:solidFill>
              <a:schemeClr val="tx1"/>
            </a:solidFill>
          </a:ln>
        </p:spPr>
        <p:txBody>
          <a:bodyPr wrap="square" rtlCol="0">
            <a:spAutoFit/>
          </a:bodyPr>
          <a:lstStyle/>
          <a:p>
            <a:r>
              <a:rPr lang="en-US" dirty="0"/>
              <a:t>135F and above</a:t>
            </a:r>
          </a:p>
        </p:txBody>
      </p:sp>
      <p:grpSp>
        <p:nvGrpSpPr>
          <p:cNvPr id="11" name="Group 10">
            <a:extLst>
              <a:ext uri="{FF2B5EF4-FFF2-40B4-BE49-F238E27FC236}">
                <a16:creationId xmlns:a16="http://schemas.microsoft.com/office/drawing/2014/main" id="{714AF806-224A-884B-9FC7-0B2BC5656EF8}"/>
              </a:ext>
            </a:extLst>
          </p:cNvPr>
          <p:cNvGrpSpPr/>
          <p:nvPr/>
        </p:nvGrpSpPr>
        <p:grpSpPr>
          <a:xfrm>
            <a:off x="1682432" y="3080986"/>
            <a:ext cx="1779639" cy="1477328"/>
            <a:chOff x="1682432" y="3080986"/>
            <a:chExt cx="1779639" cy="1477328"/>
          </a:xfrm>
        </p:grpSpPr>
        <p:sp>
          <p:nvSpPr>
            <p:cNvPr id="228" name="TextBox 227">
              <a:extLst>
                <a:ext uri="{FF2B5EF4-FFF2-40B4-BE49-F238E27FC236}">
                  <a16:creationId xmlns:a16="http://schemas.microsoft.com/office/drawing/2014/main" id="{76797383-5589-6B7C-5774-97AF0EBDB7E1}"/>
                </a:ext>
              </a:extLst>
            </p:cNvPr>
            <p:cNvSpPr txBox="1"/>
            <p:nvPr/>
          </p:nvSpPr>
          <p:spPr>
            <a:xfrm>
              <a:off x="1682432" y="3080986"/>
              <a:ext cx="1779639" cy="1477328"/>
            </a:xfrm>
            <a:prstGeom prst="rect">
              <a:avLst/>
            </a:prstGeom>
            <a:solidFill>
              <a:schemeClr val="accent4">
                <a:lumMod val="60000"/>
                <a:lumOff val="40000"/>
              </a:schemeClr>
            </a:solidFill>
            <a:ln>
              <a:solidFill>
                <a:schemeClr val="tx1"/>
              </a:solidFill>
            </a:ln>
          </p:spPr>
          <p:txBody>
            <a:bodyPr wrap="square" rtlCol="0">
              <a:spAutoFit/>
            </a:bodyPr>
            <a:lstStyle/>
            <a:p>
              <a:pPr algn="ctr"/>
              <a:r>
                <a:rPr lang="en-US" dirty="0"/>
                <a:t>Temperature Danger Zone</a:t>
              </a:r>
            </a:p>
            <a:p>
              <a:pPr algn="ctr"/>
              <a:r>
                <a:rPr lang="en-US" dirty="0"/>
                <a:t>41F-135F</a:t>
              </a:r>
            </a:p>
            <a:p>
              <a:pPr algn="ctr"/>
              <a:endParaRPr lang="en-US" dirty="0"/>
            </a:p>
            <a:p>
              <a:pPr algn="ctr"/>
              <a:endParaRPr lang="en-US" dirty="0"/>
            </a:p>
          </p:txBody>
        </p:sp>
        <p:pic>
          <p:nvPicPr>
            <p:cNvPr id="230" name="Graphic 229" descr="Warning outline">
              <a:extLst>
                <a:ext uri="{FF2B5EF4-FFF2-40B4-BE49-F238E27FC236}">
                  <a16:creationId xmlns:a16="http://schemas.microsoft.com/office/drawing/2014/main" id="{2BD654A8-5BA3-22E0-A042-E335762787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0738" y="3940007"/>
              <a:ext cx="547119" cy="547119"/>
            </a:xfrm>
            <a:prstGeom prst="rect">
              <a:avLst/>
            </a:prstGeom>
          </p:spPr>
        </p:pic>
      </p:grpSp>
      <p:pic>
        <p:nvPicPr>
          <p:cNvPr id="8" name="Picture 7" descr="A thermometer with a display&#10;&#10;Description automatically generated">
            <a:extLst>
              <a:ext uri="{FF2B5EF4-FFF2-40B4-BE49-F238E27FC236}">
                <a16:creationId xmlns:a16="http://schemas.microsoft.com/office/drawing/2014/main" id="{1A304A49-FEE6-24B1-136E-C5C351EA84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6181" y="243970"/>
            <a:ext cx="1559334" cy="1559334"/>
          </a:xfrm>
          <a:prstGeom prst="rect">
            <a:avLst/>
          </a:prstGeom>
        </p:spPr>
      </p:pic>
      <p:pic>
        <p:nvPicPr>
          <p:cNvPr id="10" name="Picture 9" descr="A close-up of a thermometer&#10;&#10;Description automatically generated">
            <a:extLst>
              <a:ext uri="{FF2B5EF4-FFF2-40B4-BE49-F238E27FC236}">
                <a16:creationId xmlns:a16="http://schemas.microsoft.com/office/drawing/2014/main" id="{85ED83F9-7C79-11AD-99D3-6D477D5C4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1913" y="142937"/>
            <a:ext cx="1665837" cy="1665837"/>
          </a:xfrm>
          <a:prstGeom prst="rect">
            <a:avLst/>
          </a:prstGeom>
        </p:spPr>
      </p:pic>
    </p:spTree>
    <p:extLst>
      <p:ext uri="{BB962C8B-B14F-4D97-AF65-F5344CB8AC3E}">
        <p14:creationId xmlns:p14="http://schemas.microsoft.com/office/powerpoint/2010/main" val="19263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25" grpId="0" animBg="1"/>
      <p:bldP spid="2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4813-7F80-8554-D17A-C7C5882F2421}"/>
              </a:ext>
            </a:extLst>
          </p:cNvPr>
          <p:cNvSpPr>
            <a:spLocks noGrp="1"/>
          </p:cNvSpPr>
          <p:nvPr>
            <p:ph type="title"/>
          </p:nvPr>
        </p:nvSpPr>
        <p:spPr/>
        <p:txBody>
          <a:bodyPr/>
          <a:lstStyle/>
          <a:p>
            <a:pPr algn="ctr"/>
            <a:r>
              <a:rPr lang="en-US" b="1" u="sng" dirty="0"/>
              <a:t>Calibrating Thermometers</a:t>
            </a:r>
          </a:p>
        </p:txBody>
      </p:sp>
      <p:sp>
        <p:nvSpPr>
          <p:cNvPr id="26" name="Freeform: Shape 25">
            <a:extLst>
              <a:ext uri="{FF2B5EF4-FFF2-40B4-BE49-F238E27FC236}">
                <a16:creationId xmlns:a16="http://schemas.microsoft.com/office/drawing/2014/main" id="{E87BA361-C311-EBE2-9E22-19C33954F6F4}"/>
              </a:ext>
            </a:extLst>
          </p:cNvPr>
          <p:cNvSpPr/>
          <p:nvPr/>
        </p:nvSpPr>
        <p:spPr>
          <a:xfrm>
            <a:off x="2935702" y="2558575"/>
            <a:ext cx="447373" cy="523342"/>
          </a:xfrm>
          <a:custGeom>
            <a:avLst/>
            <a:gdLst>
              <a:gd name="connsiteX0" fmla="*/ 0 w 447373"/>
              <a:gd name="connsiteY0" fmla="*/ 104668 h 523342"/>
              <a:gd name="connsiteX1" fmla="*/ 223687 w 447373"/>
              <a:gd name="connsiteY1" fmla="*/ 104668 h 523342"/>
              <a:gd name="connsiteX2" fmla="*/ 223687 w 447373"/>
              <a:gd name="connsiteY2" fmla="*/ 0 h 523342"/>
              <a:gd name="connsiteX3" fmla="*/ 447373 w 447373"/>
              <a:gd name="connsiteY3" fmla="*/ 261671 h 523342"/>
              <a:gd name="connsiteX4" fmla="*/ 223687 w 447373"/>
              <a:gd name="connsiteY4" fmla="*/ 523342 h 523342"/>
              <a:gd name="connsiteX5" fmla="*/ 223687 w 447373"/>
              <a:gd name="connsiteY5" fmla="*/ 418674 h 523342"/>
              <a:gd name="connsiteX6" fmla="*/ 0 w 447373"/>
              <a:gd name="connsiteY6" fmla="*/ 418674 h 523342"/>
              <a:gd name="connsiteX7" fmla="*/ 0 w 447373"/>
              <a:gd name="connsiteY7" fmla="*/ 104668 h 52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373" h="523342">
                <a:moveTo>
                  <a:pt x="0" y="104668"/>
                </a:moveTo>
                <a:lnTo>
                  <a:pt x="223687" y="104668"/>
                </a:lnTo>
                <a:lnTo>
                  <a:pt x="223687" y="0"/>
                </a:lnTo>
                <a:lnTo>
                  <a:pt x="447373" y="261671"/>
                </a:lnTo>
                <a:lnTo>
                  <a:pt x="223687" y="523342"/>
                </a:lnTo>
                <a:lnTo>
                  <a:pt x="223687" y="418674"/>
                </a:lnTo>
                <a:lnTo>
                  <a:pt x="0" y="418674"/>
                </a:lnTo>
                <a:lnTo>
                  <a:pt x="0" y="1046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4668" rIns="134212" bIns="104668"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8" name="Freeform: Shape 27">
            <a:extLst>
              <a:ext uri="{FF2B5EF4-FFF2-40B4-BE49-F238E27FC236}">
                <a16:creationId xmlns:a16="http://schemas.microsoft.com/office/drawing/2014/main" id="{DDEC9969-852A-A460-E844-E5510F8340AC}"/>
              </a:ext>
            </a:extLst>
          </p:cNvPr>
          <p:cNvSpPr/>
          <p:nvPr/>
        </p:nvSpPr>
        <p:spPr>
          <a:xfrm>
            <a:off x="5890054" y="2558575"/>
            <a:ext cx="447373" cy="523342"/>
          </a:xfrm>
          <a:custGeom>
            <a:avLst/>
            <a:gdLst>
              <a:gd name="connsiteX0" fmla="*/ 0 w 447373"/>
              <a:gd name="connsiteY0" fmla="*/ 104668 h 523342"/>
              <a:gd name="connsiteX1" fmla="*/ 223687 w 447373"/>
              <a:gd name="connsiteY1" fmla="*/ 104668 h 523342"/>
              <a:gd name="connsiteX2" fmla="*/ 223687 w 447373"/>
              <a:gd name="connsiteY2" fmla="*/ 0 h 523342"/>
              <a:gd name="connsiteX3" fmla="*/ 447373 w 447373"/>
              <a:gd name="connsiteY3" fmla="*/ 261671 h 523342"/>
              <a:gd name="connsiteX4" fmla="*/ 223687 w 447373"/>
              <a:gd name="connsiteY4" fmla="*/ 523342 h 523342"/>
              <a:gd name="connsiteX5" fmla="*/ 223687 w 447373"/>
              <a:gd name="connsiteY5" fmla="*/ 418674 h 523342"/>
              <a:gd name="connsiteX6" fmla="*/ 0 w 447373"/>
              <a:gd name="connsiteY6" fmla="*/ 418674 h 523342"/>
              <a:gd name="connsiteX7" fmla="*/ 0 w 447373"/>
              <a:gd name="connsiteY7" fmla="*/ 104668 h 52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373" h="523342">
                <a:moveTo>
                  <a:pt x="0" y="104668"/>
                </a:moveTo>
                <a:lnTo>
                  <a:pt x="223687" y="104668"/>
                </a:lnTo>
                <a:lnTo>
                  <a:pt x="223687" y="0"/>
                </a:lnTo>
                <a:lnTo>
                  <a:pt x="447373" y="261671"/>
                </a:lnTo>
                <a:lnTo>
                  <a:pt x="223687" y="523342"/>
                </a:lnTo>
                <a:lnTo>
                  <a:pt x="223687" y="418674"/>
                </a:lnTo>
                <a:lnTo>
                  <a:pt x="0" y="418674"/>
                </a:lnTo>
                <a:lnTo>
                  <a:pt x="0" y="1046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4668" rIns="134212" bIns="104668"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30" name="Freeform: Shape 29">
            <a:extLst>
              <a:ext uri="{FF2B5EF4-FFF2-40B4-BE49-F238E27FC236}">
                <a16:creationId xmlns:a16="http://schemas.microsoft.com/office/drawing/2014/main" id="{F58E4BB7-EFA6-3EAE-2DF1-FCC2608612AC}"/>
              </a:ext>
            </a:extLst>
          </p:cNvPr>
          <p:cNvSpPr/>
          <p:nvPr/>
        </p:nvSpPr>
        <p:spPr>
          <a:xfrm>
            <a:off x="8844406" y="2558575"/>
            <a:ext cx="447373" cy="523342"/>
          </a:xfrm>
          <a:custGeom>
            <a:avLst/>
            <a:gdLst>
              <a:gd name="connsiteX0" fmla="*/ 0 w 447373"/>
              <a:gd name="connsiteY0" fmla="*/ 104668 h 523342"/>
              <a:gd name="connsiteX1" fmla="*/ 223687 w 447373"/>
              <a:gd name="connsiteY1" fmla="*/ 104668 h 523342"/>
              <a:gd name="connsiteX2" fmla="*/ 223687 w 447373"/>
              <a:gd name="connsiteY2" fmla="*/ 0 h 523342"/>
              <a:gd name="connsiteX3" fmla="*/ 447373 w 447373"/>
              <a:gd name="connsiteY3" fmla="*/ 261671 h 523342"/>
              <a:gd name="connsiteX4" fmla="*/ 223687 w 447373"/>
              <a:gd name="connsiteY4" fmla="*/ 523342 h 523342"/>
              <a:gd name="connsiteX5" fmla="*/ 223687 w 447373"/>
              <a:gd name="connsiteY5" fmla="*/ 418674 h 523342"/>
              <a:gd name="connsiteX6" fmla="*/ 0 w 447373"/>
              <a:gd name="connsiteY6" fmla="*/ 418674 h 523342"/>
              <a:gd name="connsiteX7" fmla="*/ 0 w 447373"/>
              <a:gd name="connsiteY7" fmla="*/ 104668 h 52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373" h="523342">
                <a:moveTo>
                  <a:pt x="0" y="104668"/>
                </a:moveTo>
                <a:lnTo>
                  <a:pt x="223687" y="104668"/>
                </a:lnTo>
                <a:lnTo>
                  <a:pt x="223687" y="0"/>
                </a:lnTo>
                <a:lnTo>
                  <a:pt x="447373" y="261671"/>
                </a:lnTo>
                <a:lnTo>
                  <a:pt x="223687" y="523342"/>
                </a:lnTo>
                <a:lnTo>
                  <a:pt x="223687" y="418674"/>
                </a:lnTo>
                <a:lnTo>
                  <a:pt x="0" y="418674"/>
                </a:lnTo>
                <a:lnTo>
                  <a:pt x="0" y="1046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4668" rIns="134212" bIns="104668"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nvGrpSpPr>
          <p:cNvPr id="32" name="Group 31">
            <a:extLst>
              <a:ext uri="{FF2B5EF4-FFF2-40B4-BE49-F238E27FC236}">
                <a16:creationId xmlns:a16="http://schemas.microsoft.com/office/drawing/2014/main" id="{F4DE6DF2-3644-F572-D092-69FDE4961F7D}"/>
              </a:ext>
            </a:extLst>
          </p:cNvPr>
          <p:cNvGrpSpPr/>
          <p:nvPr/>
        </p:nvGrpSpPr>
        <p:grpSpPr>
          <a:xfrm>
            <a:off x="614426" y="1682689"/>
            <a:ext cx="2110251" cy="4457480"/>
            <a:chOff x="614426" y="1682689"/>
            <a:chExt cx="2110251" cy="4457480"/>
          </a:xfrm>
        </p:grpSpPr>
        <p:sp>
          <p:nvSpPr>
            <p:cNvPr id="25" name="Freeform: Shape 24">
              <a:extLst>
                <a:ext uri="{FF2B5EF4-FFF2-40B4-BE49-F238E27FC236}">
                  <a16:creationId xmlns:a16="http://schemas.microsoft.com/office/drawing/2014/main" id="{E10838D3-DFDF-F7E0-CB6F-6EAEA49DEEEF}"/>
                </a:ext>
              </a:extLst>
            </p:cNvPr>
            <p:cNvSpPr/>
            <p:nvPr/>
          </p:nvSpPr>
          <p:spPr>
            <a:xfrm>
              <a:off x="614426" y="1682689"/>
              <a:ext cx="2110251" cy="2275114"/>
            </a:xfrm>
            <a:custGeom>
              <a:avLst/>
              <a:gdLst>
                <a:gd name="connsiteX0" fmla="*/ 0 w 2110251"/>
                <a:gd name="connsiteY0" fmla="*/ 211025 h 2275114"/>
                <a:gd name="connsiteX1" fmla="*/ 211025 w 2110251"/>
                <a:gd name="connsiteY1" fmla="*/ 0 h 2275114"/>
                <a:gd name="connsiteX2" fmla="*/ 1899226 w 2110251"/>
                <a:gd name="connsiteY2" fmla="*/ 0 h 2275114"/>
                <a:gd name="connsiteX3" fmla="*/ 2110251 w 2110251"/>
                <a:gd name="connsiteY3" fmla="*/ 211025 h 2275114"/>
                <a:gd name="connsiteX4" fmla="*/ 2110251 w 2110251"/>
                <a:gd name="connsiteY4" fmla="*/ 2064089 h 2275114"/>
                <a:gd name="connsiteX5" fmla="*/ 1899226 w 2110251"/>
                <a:gd name="connsiteY5" fmla="*/ 2275114 h 2275114"/>
                <a:gd name="connsiteX6" fmla="*/ 211025 w 2110251"/>
                <a:gd name="connsiteY6" fmla="*/ 2275114 h 2275114"/>
                <a:gd name="connsiteX7" fmla="*/ 0 w 2110251"/>
                <a:gd name="connsiteY7" fmla="*/ 2064089 h 2275114"/>
                <a:gd name="connsiteX8" fmla="*/ 0 w 2110251"/>
                <a:gd name="connsiteY8" fmla="*/ 211025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251" h="2275114">
                  <a:moveTo>
                    <a:pt x="0" y="211025"/>
                  </a:moveTo>
                  <a:cubicBezTo>
                    <a:pt x="0" y="94479"/>
                    <a:pt x="94479" y="0"/>
                    <a:pt x="211025" y="0"/>
                  </a:cubicBezTo>
                  <a:lnTo>
                    <a:pt x="1899226" y="0"/>
                  </a:lnTo>
                  <a:cubicBezTo>
                    <a:pt x="2015772" y="0"/>
                    <a:pt x="2110251" y="94479"/>
                    <a:pt x="2110251" y="211025"/>
                  </a:cubicBezTo>
                  <a:lnTo>
                    <a:pt x="2110251" y="2064089"/>
                  </a:lnTo>
                  <a:cubicBezTo>
                    <a:pt x="2110251" y="2180635"/>
                    <a:pt x="2015772" y="2275114"/>
                    <a:pt x="1899226" y="2275114"/>
                  </a:cubicBezTo>
                  <a:lnTo>
                    <a:pt x="211025" y="2275114"/>
                  </a:lnTo>
                  <a:cubicBezTo>
                    <a:pt x="94479" y="2275114"/>
                    <a:pt x="0" y="2180635"/>
                    <a:pt x="0" y="2064089"/>
                  </a:cubicBezTo>
                  <a:lnTo>
                    <a:pt x="0" y="21102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387" tIns="130387" rIns="130387" bIns="130387" numCol="1" spcCol="1270" anchor="ctr" anchorCtr="0">
              <a:noAutofit/>
            </a:bodyPr>
            <a:lstStyle/>
            <a:p>
              <a:pPr marL="0" lvl="0" indent="0" algn="ctr" defTabSz="800100">
                <a:lnSpc>
                  <a:spcPct val="90000"/>
                </a:lnSpc>
                <a:spcBef>
                  <a:spcPct val="0"/>
                </a:spcBef>
                <a:spcAft>
                  <a:spcPct val="35000"/>
                </a:spcAft>
                <a:buNone/>
              </a:pPr>
              <a:r>
                <a:rPr lang="en-US" sz="1800" kern="1200" dirty="0"/>
                <a:t>Fill a cup with ice and cold water. </a:t>
              </a:r>
            </a:p>
          </p:txBody>
        </p:sp>
        <p:pic>
          <p:nvPicPr>
            <p:cNvPr id="6" name="Picture 5" descr="A glass of ice water&#10;&#10;Description automatically generated">
              <a:extLst>
                <a:ext uri="{FF2B5EF4-FFF2-40B4-BE49-F238E27FC236}">
                  <a16:creationId xmlns:a16="http://schemas.microsoft.com/office/drawing/2014/main" id="{2881E3A5-A1D2-FD6D-30ED-086183EECE92}"/>
                </a:ext>
              </a:extLst>
            </p:cNvPr>
            <p:cNvPicPr>
              <a:picLocks noChangeAspect="1"/>
            </p:cNvPicPr>
            <p:nvPr/>
          </p:nvPicPr>
          <p:blipFill rotWithShape="1">
            <a:blip r:embed="rId3">
              <a:extLst>
                <a:ext uri="{28A0092B-C50C-407E-A947-70E740481C1C}">
                  <a14:useLocalDpi xmlns:a14="http://schemas.microsoft.com/office/drawing/2010/main" val="0"/>
                </a:ext>
              </a:extLst>
            </a:blip>
            <a:srcRect r="46290"/>
            <a:stretch/>
          </p:blipFill>
          <p:spPr>
            <a:xfrm>
              <a:off x="775594" y="4101607"/>
              <a:ext cx="1740795" cy="2038562"/>
            </a:xfrm>
            <a:prstGeom prst="rect">
              <a:avLst/>
            </a:prstGeom>
          </p:spPr>
        </p:pic>
      </p:grpSp>
      <p:grpSp>
        <p:nvGrpSpPr>
          <p:cNvPr id="34" name="Group 33">
            <a:extLst>
              <a:ext uri="{FF2B5EF4-FFF2-40B4-BE49-F238E27FC236}">
                <a16:creationId xmlns:a16="http://schemas.microsoft.com/office/drawing/2014/main" id="{01744C71-2F6F-54BB-C3ED-0E38699C35DD}"/>
              </a:ext>
            </a:extLst>
          </p:cNvPr>
          <p:cNvGrpSpPr/>
          <p:nvPr/>
        </p:nvGrpSpPr>
        <p:grpSpPr>
          <a:xfrm>
            <a:off x="6523130" y="1682689"/>
            <a:ext cx="2110251" cy="4620744"/>
            <a:chOff x="6523130" y="1682689"/>
            <a:chExt cx="2110251" cy="4620744"/>
          </a:xfrm>
        </p:grpSpPr>
        <p:sp>
          <p:nvSpPr>
            <p:cNvPr id="29" name="Freeform: Shape 28">
              <a:extLst>
                <a:ext uri="{FF2B5EF4-FFF2-40B4-BE49-F238E27FC236}">
                  <a16:creationId xmlns:a16="http://schemas.microsoft.com/office/drawing/2014/main" id="{11E25C25-E20F-2467-53C8-8FE2A7CAD783}"/>
                </a:ext>
              </a:extLst>
            </p:cNvPr>
            <p:cNvSpPr/>
            <p:nvPr/>
          </p:nvSpPr>
          <p:spPr>
            <a:xfrm>
              <a:off x="6523130" y="1682689"/>
              <a:ext cx="2110251" cy="2275114"/>
            </a:xfrm>
            <a:custGeom>
              <a:avLst/>
              <a:gdLst>
                <a:gd name="connsiteX0" fmla="*/ 0 w 2110251"/>
                <a:gd name="connsiteY0" fmla="*/ 211025 h 2275114"/>
                <a:gd name="connsiteX1" fmla="*/ 211025 w 2110251"/>
                <a:gd name="connsiteY1" fmla="*/ 0 h 2275114"/>
                <a:gd name="connsiteX2" fmla="*/ 1899226 w 2110251"/>
                <a:gd name="connsiteY2" fmla="*/ 0 h 2275114"/>
                <a:gd name="connsiteX3" fmla="*/ 2110251 w 2110251"/>
                <a:gd name="connsiteY3" fmla="*/ 211025 h 2275114"/>
                <a:gd name="connsiteX4" fmla="*/ 2110251 w 2110251"/>
                <a:gd name="connsiteY4" fmla="*/ 2064089 h 2275114"/>
                <a:gd name="connsiteX5" fmla="*/ 1899226 w 2110251"/>
                <a:gd name="connsiteY5" fmla="*/ 2275114 h 2275114"/>
                <a:gd name="connsiteX6" fmla="*/ 211025 w 2110251"/>
                <a:gd name="connsiteY6" fmla="*/ 2275114 h 2275114"/>
                <a:gd name="connsiteX7" fmla="*/ 0 w 2110251"/>
                <a:gd name="connsiteY7" fmla="*/ 2064089 h 2275114"/>
                <a:gd name="connsiteX8" fmla="*/ 0 w 2110251"/>
                <a:gd name="connsiteY8" fmla="*/ 211025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251" h="2275114">
                  <a:moveTo>
                    <a:pt x="0" y="211025"/>
                  </a:moveTo>
                  <a:cubicBezTo>
                    <a:pt x="0" y="94479"/>
                    <a:pt x="94479" y="0"/>
                    <a:pt x="211025" y="0"/>
                  </a:cubicBezTo>
                  <a:lnTo>
                    <a:pt x="1899226" y="0"/>
                  </a:lnTo>
                  <a:cubicBezTo>
                    <a:pt x="2015772" y="0"/>
                    <a:pt x="2110251" y="94479"/>
                    <a:pt x="2110251" y="211025"/>
                  </a:cubicBezTo>
                  <a:lnTo>
                    <a:pt x="2110251" y="2064089"/>
                  </a:lnTo>
                  <a:cubicBezTo>
                    <a:pt x="2110251" y="2180635"/>
                    <a:pt x="2015772" y="2275114"/>
                    <a:pt x="1899226" y="2275114"/>
                  </a:cubicBezTo>
                  <a:lnTo>
                    <a:pt x="211025" y="2275114"/>
                  </a:lnTo>
                  <a:cubicBezTo>
                    <a:pt x="94479" y="2275114"/>
                    <a:pt x="0" y="2180635"/>
                    <a:pt x="0" y="2064089"/>
                  </a:cubicBezTo>
                  <a:lnTo>
                    <a:pt x="0" y="21102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387" tIns="130387" rIns="130387" bIns="130387" numCol="1" spcCol="1270" anchor="ctr" anchorCtr="0">
              <a:noAutofit/>
            </a:bodyPr>
            <a:lstStyle/>
            <a:p>
              <a:pPr marL="0" lvl="0" indent="0" algn="ctr" defTabSz="800100">
                <a:lnSpc>
                  <a:spcPct val="90000"/>
                </a:lnSpc>
                <a:spcBef>
                  <a:spcPct val="0"/>
                </a:spcBef>
                <a:spcAft>
                  <a:spcPct val="35000"/>
                </a:spcAft>
                <a:buNone/>
              </a:pPr>
              <a:r>
                <a:rPr lang="en-US" sz="1800" kern="1200" dirty="0"/>
                <a:t>Thermometer should measure a temperature of 32F. </a:t>
              </a:r>
            </a:p>
          </p:txBody>
        </p:sp>
        <p:pic>
          <p:nvPicPr>
            <p:cNvPr id="8" name="Picture 7" descr="A hand holding a digital thermometer&#10;&#10;Description automatically generated">
              <a:extLst>
                <a:ext uri="{FF2B5EF4-FFF2-40B4-BE49-F238E27FC236}">
                  <a16:creationId xmlns:a16="http://schemas.microsoft.com/office/drawing/2014/main" id="{22230D5C-30B4-F9FF-CDCE-04DBF1FD4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81" y="4131733"/>
              <a:ext cx="1779789" cy="2171700"/>
            </a:xfrm>
            <a:prstGeom prst="rect">
              <a:avLst/>
            </a:prstGeom>
          </p:spPr>
        </p:pic>
      </p:grpSp>
      <p:grpSp>
        <p:nvGrpSpPr>
          <p:cNvPr id="33" name="Group 32">
            <a:extLst>
              <a:ext uri="{FF2B5EF4-FFF2-40B4-BE49-F238E27FC236}">
                <a16:creationId xmlns:a16="http://schemas.microsoft.com/office/drawing/2014/main" id="{4F948EA5-0FFB-081E-A84D-90E5A1237D37}"/>
              </a:ext>
            </a:extLst>
          </p:cNvPr>
          <p:cNvGrpSpPr/>
          <p:nvPr/>
        </p:nvGrpSpPr>
        <p:grpSpPr>
          <a:xfrm>
            <a:off x="3568778" y="1682689"/>
            <a:ext cx="2110251" cy="4574881"/>
            <a:chOff x="3568778" y="1682689"/>
            <a:chExt cx="2110251" cy="4574881"/>
          </a:xfrm>
        </p:grpSpPr>
        <p:sp>
          <p:nvSpPr>
            <p:cNvPr id="27" name="Freeform: Shape 26">
              <a:extLst>
                <a:ext uri="{FF2B5EF4-FFF2-40B4-BE49-F238E27FC236}">
                  <a16:creationId xmlns:a16="http://schemas.microsoft.com/office/drawing/2014/main" id="{A58345B4-F755-50C4-E4AA-18452D20D88B}"/>
                </a:ext>
              </a:extLst>
            </p:cNvPr>
            <p:cNvSpPr/>
            <p:nvPr/>
          </p:nvSpPr>
          <p:spPr>
            <a:xfrm>
              <a:off x="3568778" y="1682689"/>
              <a:ext cx="2110251" cy="2275114"/>
            </a:xfrm>
            <a:custGeom>
              <a:avLst/>
              <a:gdLst>
                <a:gd name="connsiteX0" fmla="*/ 0 w 2110251"/>
                <a:gd name="connsiteY0" fmla="*/ 211025 h 2275114"/>
                <a:gd name="connsiteX1" fmla="*/ 211025 w 2110251"/>
                <a:gd name="connsiteY1" fmla="*/ 0 h 2275114"/>
                <a:gd name="connsiteX2" fmla="*/ 1899226 w 2110251"/>
                <a:gd name="connsiteY2" fmla="*/ 0 h 2275114"/>
                <a:gd name="connsiteX3" fmla="*/ 2110251 w 2110251"/>
                <a:gd name="connsiteY3" fmla="*/ 211025 h 2275114"/>
                <a:gd name="connsiteX4" fmla="*/ 2110251 w 2110251"/>
                <a:gd name="connsiteY4" fmla="*/ 2064089 h 2275114"/>
                <a:gd name="connsiteX5" fmla="*/ 1899226 w 2110251"/>
                <a:gd name="connsiteY5" fmla="*/ 2275114 h 2275114"/>
                <a:gd name="connsiteX6" fmla="*/ 211025 w 2110251"/>
                <a:gd name="connsiteY6" fmla="*/ 2275114 h 2275114"/>
                <a:gd name="connsiteX7" fmla="*/ 0 w 2110251"/>
                <a:gd name="connsiteY7" fmla="*/ 2064089 h 2275114"/>
                <a:gd name="connsiteX8" fmla="*/ 0 w 2110251"/>
                <a:gd name="connsiteY8" fmla="*/ 211025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251" h="2275114">
                  <a:moveTo>
                    <a:pt x="0" y="211025"/>
                  </a:moveTo>
                  <a:cubicBezTo>
                    <a:pt x="0" y="94479"/>
                    <a:pt x="94479" y="0"/>
                    <a:pt x="211025" y="0"/>
                  </a:cubicBezTo>
                  <a:lnTo>
                    <a:pt x="1899226" y="0"/>
                  </a:lnTo>
                  <a:cubicBezTo>
                    <a:pt x="2015772" y="0"/>
                    <a:pt x="2110251" y="94479"/>
                    <a:pt x="2110251" y="211025"/>
                  </a:cubicBezTo>
                  <a:lnTo>
                    <a:pt x="2110251" y="2064089"/>
                  </a:lnTo>
                  <a:cubicBezTo>
                    <a:pt x="2110251" y="2180635"/>
                    <a:pt x="2015772" y="2275114"/>
                    <a:pt x="1899226" y="2275114"/>
                  </a:cubicBezTo>
                  <a:lnTo>
                    <a:pt x="211025" y="2275114"/>
                  </a:lnTo>
                  <a:cubicBezTo>
                    <a:pt x="94479" y="2275114"/>
                    <a:pt x="0" y="2180635"/>
                    <a:pt x="0" y="2064089"/>
                  </a:cubicBezTo>
                  <a:lnTo>
                    <a:pt x="0" y="21102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387" tIns="130387" rIns="130387" bIns="130387" numCol="1" spcCol="1270" anchor="ctr" anchorCtr="0">
              <a:noAutofit/>
            </a:bodyPr>
            <a:lstStyle/>
            <a:p>
              <a:pPr marL="0" lvl="0" indent="0" algn="ctr" defTabSz="800100">
                <a:lnSpc>
                  <a:spcPct val="90000"/>
                </a:lnSpc>
                <a:spcBef>
                  <a:spcPct val="0"/>
                </a:spcBef>
                <a:spcAft>
                  <a:spcPct val="35000"/>
                </a:spcAft>
                <a:buNone/>
              </a:pPr>
              <a:r>
                <a:rPr lang="en-US" sz="1800" kern="1200" dirty="0"/>
                <a:t>Insert the thermometer in the ice water. </a:t>
              </a:r>
            </a:p>
          </p:txBody>
        </p:sp>
        <p:pic>
          <p:nvPicPr>
            <p:cNvPr id="19" name="Picture 18" descr="A diagram of a glass with ice cubes&#10;&#10;Description automatically generated">
              <a:extLst>
                <a:ext uri="{FF2B5EF4-FFF2-40B4-BE49-F238E27FC236}">
                  <a16:creationId xmlns:a16="http://schemas.microsoft.com/office/drawing/2014/main" id="{9FE352C7-AC99-729A-C5D0-DE1998355A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040" y="4101607"/>
              <a:ext cx="1447800" cy="2155963"/>
            </a:xfrm>
            <a:prstGeom prst="rect">
              <a:avLst/>
            </a:prstGeom>
          </p:spPr>
        </p:pic>
      </p:grpSp>
      <p:grpSp>
        <p:nvGrpSpPr>
          <p:cNvPr id="35" name="Group 34">
            <a:extLst>
              <a:ext uri="{FF2B5EF4-FFF2-40B4-BE49-F238E27FC236}">
                <a16:creationId xmlns:a16="http://schemas.microsoft.com/office/drawing/2014/main" id="{CE8C243E-7B0F-0FA9-DB5F-DA6FCF1C1DF6}"/>
              </a:ext>
            </a:extLst>
          </p:cNvPr>
          <p:cNvGrpSpPr/>
          <p:nvPr/>
        </p:nvGrpSpPr>
        <p:grpSpPr>
          <a:xfrm>
            <a:off x="9273281" y="1682689"/>
            <a:ext cx="2468245" cy="4620744"/>
            <a:chOff x="9273281" y="1682689"/>
            <a:chExt cx="2468245" cy="4620744"/>
          </a:xfrm>
        </p:grpSpPr>
        <p:sp>
          <p:nvSpPr>
            <p:cNvPr id="31" name="Freeform: Shape 30">
              <a:extLst>
                <a:ext uri="{FF2B5EF4-FFF2-40B4-BE49-F238E27FC236}">
                  <a16:creationId xmlns:a16="http://schemas.microsoft.com/office/drawing/2014/main" id="{C6373579-427E-4A4E-CD28-C2596317DB44}"/>
                </a:ext>
              </a:extLst>
            </p:cNvPr>
            <p:cNvSpPr/>
            <p:nvPr/>
          </p:nvSpPr>
          <p:spPr>
            <a:xfrm>
              <a:off x="9477482" y="1682689"/>
              <a:ext cx="2110251" cy="2275114"/>
            </a:xfrm>
            <a:custGeom>
              <a:avLst/>
              <a:gdLst>
                <a:gd name="connsiteX0" fmla="*/ 0 w 2110251"/>
                <a:gd name="connsiteY0" fmla="*/ 211025 h 2275114"/>
                <a:gd name="connsiteX1" fmla="*/ 211025 w 2110251"/>
                <a:gd name="connsiteY1" fmla="*/ 0 h 2275114"/>
                <a:gd name="connsiteX2" fmla="*/ 1899226 w 2110251"/>
                <a:gd name="connsiteY2" fmla="*/ 0 h 2275114"/>
                <a:gd name="connsiteX3" fmla="*/ 2110251 w 2110251"/>
                <a:gd name="connsiteY3" fmla="*/ 211025 h 2275114"/>
                <a:gd name="connsiteX4" fmla="*/ 2110251 w 2110251"/>
                <a:gd name="connsiteY4" fmla="*/ 2064089 h 2275114"/>
                <a:gd name="connsiteX5" fmla="*/ 1899226 w 2110251"/>
                <a:gd name="connsiteY5" fmla="*/ 2275114 h 2275114"/>
                <a:gd name="connsiteX6" fmla="*/ 211025 w 2110251"/>
                <a:gd name="connsiteY6" fmla="*/ 2275114 h 2275114"/>
                <a:gd name="connsiteX7" fmla="*/ 0 w 2110251"/>
                <a:gd name="connsiteY7" fmla="*/ 2064089 h 2275114"/>
                <a:gd name="connsiteX8" fmla="*/ 0 w 2110251"/>
                <a:gd name="connsiteY8" fmla="*/ 211025 h 2275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251" h="2275114">
                  <a:moveTo>
                    <a:pt x="0" y="211025"/>
                  </a:moveTo>
                  <a:cubicBezTo>
                    <a:pt x="0" y="94479"/>
                    <a:pt x="94479" y="0"/>
                    <a:pt x="211025" y="0"/>
                  </a:cubicBezTo>
                  <a:lnTo>
                    <a:pt x="1899226" y="0"/>
                  </a:lnTo>
                  <a:cubicBezTo>
                    <a:pt x="2015772" y="0"/>
                    <a:pt x="2110251" y="94479"/>
                    <a:pt x="2110251" y="211025"/>
                  </a:cubicBezTo>
                  <a:lnTo>
                    <a:pt x="2110251" y="2064089"/>
                  </a:lnTo>
                  <a:cubicBezTo>
                    <a:pt x="2110251" y="2180635"/>
                    <a:pt x="2015772" y="2275114"/>
                    <a:pt x="1899226" y="2275114"/>
                  </a:cubicBezTo>
                  <a:lnTo>
                    <a:pt x="211025" y="2275114"/>
                  </a:lnTo>
                  <a:cubicBezTo>
                    <a:pt x="94479" y="2275114"/>
                    <a:pt x="0" y="2180635"/>
                    <a:pt x="0" y="2064089"/>
                  </a:cubicBezTo>
                  <a:lnTo>
                    <a:pt x="0" y="21102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0387" tIns="130387" rIns="130387" bIns="130387" numCol="1" spcCol="1270" anchor="ctr" anchorCtr="0">
              <a:noAutofit/>
            </a:bodyPr>
            <a:lstStyle/>
            <a:p>
              <a:pPr marL="0" lvl="0" indent="0" algn="ctr" defTabSz="800100">
                <a:lnSpc>
                  <a:spcPct val="90000"/>
                </a:lnSpc>
                <a:spcBef>
                  <a:spcPct val="0"/>
                </a:spcBef>
                <a:spcAft>
                  <a:spcPct val="35000"/>
                </a:spcAft>
                <a:buNone/>
              </a:pPr>
              <a:r>
                <a:rPr lang="en-US" sz="1800" kern="1200" dirty="0"/>
                <a:t>If thermometer reads a temperature other than 32F, adjust the thermometer according to the manufacturer’s instructions. </a:t>
              </a:r>
            </a:p>
          </p:txBody>
        </p:sp>
        <p:grpSp>
          <p:nvGrpSpPr>
            <p:cNvPr id="23" name="Group 22">
              <a:extLst>
                <a:ext uri="{FF2B5EF4-FFF2-40B4-BE49-F238E27FC236}">
                  <a16:creationId xmlns:a16="http://schemas.microsoft.com/office/drawing/2014/main" id="{94E6285F-D0FE-10AF-6E10-DE9F7FB5A3FA}"/>
                </a:ext>
              </a:extLst>
            </p:cNvPr>
            <p:cNvGrpSpPr/>
            <p:nvPr/>
          </p:nvGrpSpPr>
          <p:grpSpPr>
            <a:xfrm>
              <a:off x="9273281" y="4160308"/>
              <a:ext cx="2468245" cy="2143125"/>
              <a:chOff x="9449435" y="4668308"/>
              <a:chExt cx="2468245" cy="2143125"/>
            </a:xfrm>
          </p:grpSpPr>
          <p:pic>
            <p:nvPicPr>
              <p:cNvPr id="21" name="Picture 20" descr="A digital thermometer with a long needle&#10;&#10;Description automatically generated">
                <a:extLst>
                  <a:ext uri="{FF2B5EF4-FFF2-40B4-BE49-F238E27FC236}">
                    <a16:creationId xmlns:a16="http://schemas.microsoft.com/office/drawing/2014/main" id="{8711FADD-276D-ADE8-B05B-244DEB8437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9435" y="4668308"/>
                <a:ext cx="2143125" cy="2143125"/>
              </a:xfrm>
              <a:prstGeom prst="rect">
                <a:avLst/>
              </a:prstGeom>
            </p:spPr>
          </p:pic>
          <p:sp>
            <p:nvSpPr>
              <p:cNvPr id="22" name="&quot;Not Allowed&quot; Symbol 21">
                <a:extLst>
                  <a:ext uri="{FF2B5EF4-FFF2-40B4-BE49-F238E27FC236}">
                    <a16:creationId xmlns:a16="http://schemas.microsoft.com/office/drawing/2014/main" id="{44B2FA75-31DC-06D5-3637-870745D0A009}"/>
                  </a:ext>
                </a:extLst>
              </p:cNvPr>
              <p:cNvSpPr/>
              <p:nvPr/>
            </p:nvSpPr>
            <p:spPr>
              <a:xfrm>
                <a:off x="9598401" y="4668308"/>
                <a:ext cx="2319279" cy="2038562"/>
              </a:xfrm>
              <a:prstGeom prst="noSmoking">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411513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9121</TotalTime>
  <Words>1963</Words>
  <Application>Microsoft Office PowerPoint</Application>
  <PresentationFormat>Widescreen</PresentationFormat>
  <Paragraphs>295</Paragraphs>
  <Slides>19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Cavolini</vt:lpstr>
      <vt:lpstr>Lucida Sans</vt:lpstr>
      <vt:lpstr>Office Theme</vt:lpstr>
      <vt:lpstr>Food Safety: An Overview</vt:lpstr>
      <vt:lpstr>Objectives</vt:lpstr>
      <vt:lpstr>Course Scope</vt:lpstr>
      <vt:lpstr>What are TCS foods? </vt:lpstr>
      <vt:lpstr>PowerPoint Presentation</vt:lpstr>
      <vt:lpstr>TCS General Rules:</vt:lpstr>
      <vt:lpstr>PowerPoint Presentation</vt:lpstr>
      <vt:lpstr>TCS Food Storage Temperatures</vt:lpstr>
      <vt:lpstr>Calibrating Thermometers</vt:lpstr>
      <vt:lpstr>Cooking &amp; Reheating Temperatures</vt:lpstr>
      <vt:lpstr>Cooling </vt:lpstr>
      <vt:lpstr>Datemarking</vt:lpstr>
      <vt:lpstr>PowerPoint Presentation</vt:lpstr>
      <vt:lpstr>Handwashing</vt:lpstr>
      <vt:lpstr>Preventing Bare-hand Contact with Ready-to-eat Foods</vt:lpstr>
      <vt:lpstr>PowerPoint Presentation</vt:lpstr>
      <vt:lpstr>PowerPoint Presentation</vt:lpstr>
      <vt:lpstr>Food Safety Field Inspection Guide </vt:lpstr>
      <vt:lpstr>PowerPoint Presentation</vt:lpstr>
    </vt:vector>
  </TitlesOfParts>
  <Company>Washoe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Safety: An Overview</dc:title>
  <dc:creator>Alexander-Leeder, Olivia</dc:creator>
  <cp:lastModifiedBy>Alexander-Leeder, Olivia</cp:lastModifiedBy>
  <cp:revision>17</cp:revision>
  <dcterms:created xsi:type="dcterms:W3CDTF">2024-01-09T22:22:50Z</dcterms:created>
  <dcterms:modified xsi:type="dcterms:W3CDTF">2024-01-29T22:18:59Z</dcterms:modified>
</cp:coreProperties>
</file>